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74" r:id="rId3"/>
  </p:sldIdLst>
  <p:sldSz cx="18288000" cy="10287000"/>
  <p:notesSz cx="6858000" cy="9144000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BIZ UDゴシック" panose="020B0400000000000000" pitchFamily="49" charset="-128"/>
      <p:regular r:id="rId6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242" autoAdjust="0"/>
  </p:normalViewPr>
  <p:slideViewPr>
    <p:cSldViewPr>
      <p:cViewPr varScale="1">
        <p:scale>
          <a:sx n="74" d="100"/>
          <a:sy n="74" d="100"/>
        </p:scale>
        <p:origin x="5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The diagram is a visual representation of a decision-making process with four distinct stages: Chance, Challenge, Change, and Charge, each represented by a colored circle.&#10;&#10;AI 生成コンテンツは誤りを含む可能性があります。">
            <a:extLst>
              <a:ext uri="{FF2B5EF4-FFF2-40B4-BE49-F238E27FC236}">
                <a16:creationId xmlns:a16="http://schemas.microsoft.com/office/drawing/2014/main" id="{4AE535DB-ED76-78A3-38BE-6CDB691E7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r="10726" b="9144"/>
          <a:stretch>
            <a:fillRect/>
          </a:stretch>
        </p:blipFill>
        <p:spPr>
          <a:xfrm>
            <a:off x="-1" y="0"/>
            <a:ext cx="18287999" cy="10314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4F63EF-096E-0B39-B5D2-56734D2072F5}"/>
              </a:ext>
            </a:extLst>
          </p:cNvPr>
          <p:cNvSpPr txBox="1"/>
          <p:nvPr/>
        </p:nvSpPr>
        <p:spPr>
          <a:xfrm>
            <a:off x="1" y="631180"/>
            <a:ext cx="1828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令和８年度　学校経営理念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3B0B04-148F-B3E1-ACBC-9F4AA1FEE421}"/>
              </a:ext>
            </a:extLst>
          </p:cNvPr>
          <p:cNvSpPr txBox="1"/>
          <p:nvPr/>
        </p:nvSpPr>
        <p:spPr>
          <a:xfrm>
            <a:off x="-3" y="1836137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 </a:t>
            </a:r>
            <a:r>
              <a:rPr kumimoji="1" lang="en-US" altLang="ja-JP" sz="3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Chance</a:t>
            </a:r>
            <a:r>
              <a:rPr kumimoji="1"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を見付け、 </a:t>
            </a:r>
            <a:r>
              <a:rPr kumimoji="1" lang="en-US" altLang="ja-JP" sz="36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Challenge</a:t>
            </a:r>
            <a:r>
              <a:rPr kumimoji="1"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し、 </a:t>
            </a:r>
            <a:r>
              <a:rPr kumimoji="1" lang="en-US" altLang="ja-JP" sz="36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Change</a:t>
            </a:r>
            <a:r>
              <a:rPr kumimoji="1"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し続ける学校へ </a:t>
            </a:r>
            <a:r>
              <a:rPr kumimoji="1" lang="en-US" altLang="ja-JP" sz="3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</a:t>
            </a:r>
            <a:endParaRPr kumimoji="1" lang="ja-JP" altLang="en-US" sz="3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568D2F-821E-5DCC-8496-B7E5E1D26347}"/>
              </a:ext>
            </a:extLst>
          </p:cNvPr>
          <p:cNvSpPr txBox="1"/>
          <p:nvPr/>
        </p:nvSpPr>
        <p:spPr>
          <a:xfrm>
            <a:off x="570491" y="4752446"/>
            <a:ext cx="41633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kumimoji="1"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・学びの機会を見付ける。</a:t>
            </a:r>
            <a:endParaRPr kumimoji="1" lang="en-US" altLang="ja-JP" sz="2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900"/>
              </a:spcBef>
            </a:pPr>
            <a:r>
              <a:rPr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lang="en-US" altLang="ja-JP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ICT</a:t>
            </a:r>
            <a:r>
              <a:rPr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・地域資源を活用する。</a:t>
            </a:r>
            <a:endParaRPr lang="en-US" altLang="ja-JP" sz="2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900"/>
              </a:spcBef>
            </a:pPr>
            <a:r>
              <a:rPr kumimoji="1"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・教職員が学び合う文化を創る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543183-392A-10D5-8B03-C2514553874A}"/>
              </a:ext>
            </a:extLst>
          </p:cNvPr>
          <p:cNvSpPr txBox="1"/>
          <p:nvPr/>
        </p:nvSpPr>
        <p:spPr>
          <a:xfrm>
            <a:off x="4733842" y="4752446"/>
            <a:ext cx="41633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kumimoji="1"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失敗を恐れず挑戦する</a:t>
            </a:r>
            <a:r>
              <a:rPr kumimoji="1"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kumimoji="1" lang="en-US" altLang="ja-JP" sz="2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900"/>
              </a:spcBef>
            </a:pPr>
            <a:r>
              <a:rPr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・校務や授業</a:t>
            </a:r>
            <a:r>
              <a:rPr lang="en-US" altLang="ja-JP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DX</a:t>
            </a:r>
            <a:r>
              <a:rPr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化に挑戦する。</a:t>
            </a:r>
            <a:endParaRPr lang="en-US" altLang="ja-JP" sz="2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900"/>
              </a:spcBef>
            </a:pPr>
            <a:r>
              <a:rPr kumimoji="1"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・子供の挑戦を応援する。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08C695-57A9-56DD-42D4-DAF8275B52DC}"/>
              </a:ext>
            </a:extLst>
          </p:cNvPr>
          <p:cNvSpPr txBox="1"/>
          <p:nvPr/>
        </p:nvSpPr>
        <p:spPr>
          <a:xfrm>
            <a:off x="9283589" y="4752446"/>
            <a:ext cx="41633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kumimoji="1"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・挑戦を振り返り改善する。</a:t>
            </a:r>
            <a:endParaRPr kumimoji="1" lang="en-US" altLang="ja-JP" sz="2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900"/>
              </a:spcBef>
            </a:pPr>
            <a:r>
              <a:rPr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・変化を見える化する。</a:t>
            </a:r>
            <a:endParaRPr lang="en-US" altLang="ja-JP" sz="2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900"/>
              </a:spcBef>
            </a:pPr>
            <a:r>
              <a:rPr kumimoji="1"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・教育活動をアップデートする。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04F672-470F-2F1E-722B-7253CEDAFDB2}"/>
              </a:ext>
            </a:extLst>
          </p:cNvPr>
          <p:cNvSpPr txBox="1"/>
          <p:nvPr/>
        </p:nvSpPr>
        <p:spPr>
          <a:xfrm>
            <a:off x="13446939" y="4746273"/>
            <a:ext cx="43737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kumimoji="1"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・チームで動き、互いに支え合う。</a:t>
            </a:r>
            <a:endParaRPr kumimoji="1" lang="en-US" altLang="ja-JP" sz="2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900"/>
              </a:spcBef>
            </a:pPr>
            <a:r>
              <a:rPr kumimoji="1"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・心の充電を大切にする。</a:t>
            </a:r>
            <a:endParaRPr kumimoji="1" lang="en-US" altLang="ja-JP" sz="2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900"/>
              </a:spcBef>
            </a:pPr>
            <a:r>
              <a:rPr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・使命感を行動の原動力にする。</a:t>
            </a:r>
            <a:endParaRPr kumimoji="1" lang="ja-JP" altLang="en-US" sz="2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FEFEDA98-83CE-7465-8DB2-9D915BCCA53C}"/>
              </a:ext>
            </a:extLst>
          </p:cNvPr>
          <p:cNvSpPr/>
          <p:nvPr/>
        </p:nvSpPr>
        <p:spPr>
          <a:xfrm>
            <a:off x="15530636" y="1856201"/>
            <a:ext cx="1911746" cy="1064927"/>
          </a:xfrm>
          <a:prstGeom prst="wedgeRoundRectCallout">
            <a:avLst>
              <a:gd name="adj1" fmla="val -65177"/>
              <a:gd name="adj2" fmla="val 4370"/>
              <a:gd name="adj3" fmla="val 16667"/>
            </a:avLst>
          </a:prstGeom>
          <a:solidFill>
            <a:srgbClr val="FFC000">
              <a:alpha val="3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100" b="1" dirty="0"/>
              <a:t>Charge</a:t>
            </a:r>
          </a:p>
          <a:p>
            <a:pPr algn="ctr"/>
            <a:r>
              <a:rPr kumimoji="1" lang="ja-JP" altLang="en-US" sz="2100" b="1" dirty="0"/>
              <a:t>も</a:t>
            </a:r>
            <a:r>
              <a:rPr lang="ja-JP" altLang="en-US" sz="2100" b="1" dirty="0"/>
              <a:t>大切に！</a:t>
            </a:r>
            <a:endParaRPr kumimoji="1" lang="ja-JP" altLang="en-US" sz="21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B8BC52C-3116-6896-CFAB-049A533FAABE}"/>
              </a:ext>
            </a:extLst>
          </p:cNvPr>
          <p:cNvSpPr txBox="1"/>
          <p:nvPr/>
        </p:nvSpPr>
        <p:spPr>
          <a:xfrm>
            <a:off x="2846374" y="7315483"/>
            <a:ext cx="128117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7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目指す学校像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9A22D71-4EFE-08E8-3549-1FEFEC43F212}"/>
              </a:ext>
            </a:extLst>
          </p:cNvPr>
          <p:cNvSpPr txBox="1"/>
          <p:nvPr/>
        </p:nvSpPr>
        <p:spPr>
          <a:xfrm>
            <a:off x="3089134" y="8015195"/>
            <a:ext cx="12301919" cy="146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・子供が安心して挑戦できる温かい学校</a:t>
            </a:r>
            <a:endParaRPr kumimoji="1" lang="en-US" altLang="ja-JP" sz="2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・教職員が学び合い、成長し続けるプロフェッショナル集団</a:t>
            </a:r>
            <a:endParaRPr lang="en-US" altLang="ja-JP" sz="2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・地域と共に未来を創る信頼される学校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DF68B3D-4588-2B85-4C93-CA1DB456B4E2}"/>
              </a:ext>
            </a:extLst>
          </p:cNvPr>
          <p:cNvSpPr txBox="1"/>
          <p:nvPr/>
        </p:nvSpPr>
        <p:spPr>
          <a:xfrm>
            <a:off x="10947512" y="8279018"/>
            <a:ext cx="4828920" cy="1200329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次期学習指導要領を見据え、</a:t>
            </a:r>
            <a:endParaRPr kumimoji="1" lang="en-US" altLang="ja-JP" sz="2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自立した学習者を育成するための</a:t>
            </a:r>
            <a:endParaRPr lang="en-US" altLang="ja-JP" sz="2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学校づくりを推進</a:t>
            </a:r>
            <a:endParaRPr kumimoji="1" lang="ja-JP" altLang="en-US" sz="2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F3449C-411C-4CDC-E684-7BA334CCF0F7}"/>
              </a:ext>
            </a:extLst>
          </p:cNvPr>
          <p:cNvSpPr txBox="1"/>
          <p:nvPr/>
        </p:nvSpPr>
        <p:spPr>
          <a:xfrm>
            <a:off x="200276" y="1"/>
            <a:ext cx="62005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700" b="1" dirty="0">
                <a:solidFill>
                  <a:schemeClr val="bg1"/>
                </a:solidFill>
              </a:rPr>
              <a:t>練馬区立大泉北小学校　学校経営理念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6C698CF-E62F-48E3-E170-09A1BF86B480}"/>
              </a:ext>
            </a:extLst>
          </p:cNvPr>
          <p:cNvSpPr txBox="1"/>
          <p:nvPr/>
        </p:nvSpPr>
        <p:spPr>
          <a:xfrm>
            <a:off x="14723459" y="996455"/>
            <a:ext cx="3066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/>
              <a:t>校長　池田　守</a:t>
            </a:r>
          </a:p>
        </p:txBody>
      </p:sp>
    </p:spTree>
    <p:extLst>
      <p:ext uri="{BB962C8B-B14F-4D97-AF65-F5344CB8AC3E}">
        <p14:creationId xmlns:p14="http://schemas.microsoft.com/office/powerpoint/2010/main" val="143374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EF6EFEC-36B3-F242-24FE-80B0B90A0A92}"/>
              </a:ext>
            </a:extLst>
          </p:cNvPr>
          <p:cNvGrpSpPr/>
          <p:nvPr/>
        </p:nvGrpSpPr>
        <p:grpSpPr>
          <a:xfrm>
            <a:off x="63500" y="190500"/>
            <a:ext cx="18161000" cy="9906000"/>
            <a:chOff x="63500" y="190500"/>
            <a:chExt cx="18161000" cy="9906000"/>
          </a:xfrm>
        </p:grpSpPr>
        <p:pic>
          <p:nvPicPr>
            <p:cNvPr id="5" name="図 4" descr="タイムライン, マップ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652177B3-D2EE-E7D5-4377-14ABDD2F8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190500"/>
              <a:ext cx="18161000" cy="9906000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65221A3-E2BE-CEE2-F5F7-3BF1934B0C5E}"/>
                </a:ext>
              </a:extLst>
            </p:cNvPr>
            <p:cNvSpPr txBox="1"/>
            <p:nvPr/>
          </p:nvSpPr>
          <p:spPr>
            <a:xfrm>
              <a:off x="1994848" y="7581900"/>
              <a:ext cx="28440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・社会的・職業の自立を目指し、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探究的な学びを充実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・人や自然から学ぶ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068E450-C686-EB46-A876-276A17458A9A}"/>
                </a:ext>
              </a:extLst>
            </p:cNvPr>
            <p:cNvSpPr txBox="1"/>
            <p:nvPr/>
          </p:nvSpPr>
          <p:spPr>
            <a:xfrm>
              <a:off x="5943600" y="8031658"/>
              <a:ext cx="41148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・教科横断的な指導による探究的な学びの推進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幼保小中の学びの系統性とキャリア教育の推進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15A79D5-CF32-1C91-36A7-CAA2B90B4DAC}"/>
                </a:ext>
              </a:extLst>
            </p:cNvPr>
            <p:cNvSpPr txBox="1"/>
            <p:nvPr/>
          </p:nvSpPr>
          <p:spPr>
            <a:xfrm>
              <a:off x="1220696" y="9043348"/>
              <a:ext cx="435555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・自他を尊重し、一人一人に居場所のある学級経営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・校内研究・研修の充実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・指導体制の工夫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030FD5B-A228-9F36-63EC-CB39D37DC3B1}"/>
                </a:ext>
              </a:extLst>
            </p:cNvPr>
            <p:cNvSpPr txBox="1"/>
            <p:nvPr/>
          </p:nvSpPr>
          <p:spPr>
            <a:xfrm>
              <a:off x="6172200" y="6495154"/>
              <a:ext cx="25908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・友達の良いところや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感謝の気持ちが言える。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・人の役に立つ行動がとれる。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2662345-0241-B13C-995B-9F3A13BB784E}"/>
                </a:ext>
              </a:extLst>
            </p:cNvPr>
            <p:cNvSpPr txBox="1"/>
            <p:nvPr/>
          </p:nvSpPr>
          <p:spPr>
            <a:xfrm>
              <a:off x="9906000" y="6490036"/>
              <a:ext cx="2590800" cy="1051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・自分の良いところや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好きなところを知る。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・体験や協働的な学びにより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自己の生き方を考える。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4D8BFA0-1CDA-C0E1-5023-9DF27CBA657D}"/>
                </a:ext>
              </a:extLst>
            </p:cNvPr>
            <p:cNvSpPr txBox="1"/>
            <p:nvPr/>
          </p:nvSpPr>
          <p:spPr>
            <a:xfrm>
              <a:off x="13646728" y="6861465"/>
              <a:ext cx="2078182" cy="1051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・めあてに向かって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笑顔で挑戦する。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・読書や交流により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/>
              <a:r>
                <a:rPr kumimoji="1"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「言葉の力」を伸ばす。</a:t>
              </a:r>
              <a:endParaRPr kumimoji="1"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668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noAutofit/>
      </a:bodyPr>
      <a:lstStyle>
        <a:defPPr algn="l">
          <a:defRPr kumimoji="1" sz="1400" b="1" dirty="0" smtClean="0">
            <a:latin typeface="BIZ UDゴシック" panose="020B0400000000000000" pitchFamily="49" charset="-128"/>
            <a:ea typeface="BIZ UDゴシック" panose="020B0400000000000000" pitchFamily="49" charset="-128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324</Words>
  <Application>Microsoft Office PowerPoint</Application>
  <PresentationFormat>ユーザー設定</PresentationFormat>
  <Paragraphs>44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Calibri</vt:lpstr>
      <vt:lpstr>BIZ UDPゴシック</vt:lpstr>
      <vt:lpstr>BIZ UDゴシック</vt:lpstr>
      <vt:lpstr>Arial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池田　守</cp:lastModifiedBy>
  <cp:revision>35</cp:revision>
  <dcterms:created xsi:type="dcterms:W3CDTF">2006-08-16T00:00:00Z</dcterms:created>
  <dcterms:modified xsi:type="dcterms:W3CDTF">2026-04-10T06:07:38Z</dcterms:modified>
  <dc:identifier>DAHGU1X62Mk</dc:identifier>
</cp:coreProperties>
</file>