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2"/>
  </p:notesMasterIdLst>
  <p:handoutMasterIdLst>
    <p:handoutMasterId r:id="rId33"/>
  </p:handoutMasterIdLst>
  <p:sldIdLst>
    <p:sldId id="306" r:id="rId2"/>
    <p:sldId id="307" r:id="rId3"/>
    <p:sldId id="308" r:id="rId4"/>
    <p:sldId id="309" r:id="rId5"/>
    <p:sldId id="312" r:id="rId6"/>
    <p:sldId id="259" r:id="rId7"/>
    <p:sldId id="260" r:id="rId8"/>
    <p:sldId id="274" r:id="rId9"/>
    <p:sldId id="313" r:id="rId10"/>
    <p:sldId id="291" r:id="rId11"/>
    <p:sldId id="314" r:id="rId12"/>
    <p:sldId id="292" r:id="rId13"/>
    <p:sldId id="282" r:id="rId14"/>
    <p:sldId id="283" r:id="rId15"/>
    <p:sldId id="290" r:id="rId16"/>
    <p:sldId id="293" r:id="rId17"/>
    <p:sldId id="294" r:id="rId18"/>
    <p:sldId id="284" r:id="rId19"/>
    <p:sldId id="295" r:id="rId20"/>
    <p:sldId id="296" r:id="rId21"/>
    <p:sldId id="301" r:id="rId22"/>
    <p:sldId id="302" r:id="rId23"/>
    <p:sldId id="300" r:id="rId24"/>
    <p:sldId id="287" r:id="rId25"/>
    <p:sldId id="299" r:id="rId26"/>
    <p:sldId id="297" r:id="rId27"/>
    <p:sldId id="298" r:id="rId28"/>
    <p:sldId id="311" r:id="rId29"/>
    <p:sldId id="304" r:id="rId30"/>
    <p:sldId id="305" r:id="rId31"/>
  </p:sldIdLst>
  <p:sldSz cx="9906000" cy="6858000" type="A4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1600" userDrawn="1">
          <p15:clr>
            <a:srgbClr val="A4A3A4"/>
          </p15:clr>
        </p15:guide>
        <p15:guide id="4" orient="horz" pos="119" userDrawn="1">
          <p15:clr>
            <a:srgbClr val="A4A3A4"/>
          </p15:clr>
        </p15:guide>
        <p15:guide id="5" pos="1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野崎　秀太" initials="野崎　秀太" lastIdx="1" clrIdx="0">
    <p:extLst>
      <p:ext uri="{19B8F6BF-5375-455C-9EA6-DF929625EA0E}">
        <p15:presenceInfo xmlns:p15="http://schemas.microsoft.com/office/powerpoint/2012/main" userId="野崎　秀太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947"/>
    <a:srgbClr val="414141"/>
    <a:srgbClr val="A9CEE5"/>
    <a:srgbClr val="D2DEEF"/>
    <a:srgbClr val="D2E6F2"/>
    <a:srgbClr val="65A7D0"/>
    <a:srgbClr val="FFFFFF"/>
    <a:srgbClr val="4595C7"/>
    <a:srgbClr val="3B4772"/>
    <a:srgbClr val="46A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38" autoAdjust="0"/>
    <p:restoredTop sz="96391" autoAdjust="0"/>
  </p:normalViewPr>
  <p:slideViewPr>
    <p:cSldViewPr snapToGrid="0">
      <p:cViewPr varScale="1">
        <p:scale>
          <a:sx n="73" d="100"/>
          <a:sy n="73" d="100"/>
        </p:scale>
        <p:origin x="1272" y="54"/>
      </p:cViewPr>
      <p:guideLst>
        <p:guide orient="horz" pos="1026"/>
        <p:guide pos="3120"/>
        <p:guide pos="1600"/>
        <p:guide orient="horz" pos="119"/>
        <p:guide pos="19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277" y="1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AC95D-C010-455C-A95F-1D14EF948302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277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B33FD-BDCA-465E-B5DB-0BB2E30CDF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781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5" cy="341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567" y="0"/>
            <a:ext cx="4307045" cy="341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9552F-4610-421E-A9D6-B46C8588C13B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09938" y="850900"/>
            <a:ext cx="33194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75967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266"/>
            <a:ext cx="4307045" cy="341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567" y="6465266"/>
            <a:ext cx="4307045" cy="341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2096E-1D3E-4F3C-BF9F-1CD872CAE6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4993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2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1163855-6C13-424B-A8D3-891C80D16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96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1163855-6C13-424B-A8D3-891C80D16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39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63671" y="6493119"/>
            <a:ext cx="2228850" cy="364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547C2-7BAF-4E49-BEB6-7C6890956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02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1163855-6C13-424B-A8D3-891C80D16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06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1163855-6C13-424B-A8D3-891C80D16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63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1163855-6C13-424B-A8D3-891C80D16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08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1163855-6C13-424B-A8D3-891C80D16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38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1163855-6C13-424B-A8D3-891C80D16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53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1163855-6C13-424B-A8D3-891C80D16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15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1163855-6C13-424B-A8D3-891C80D16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20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1163855-6C13-424B-A8D3-891C80D16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36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B89A722-63E5-4839-BE84-CDC491BE92E5}"/>
              </a:ext>
            </a:extLst>
          </p:cNvPr>
          <p:cNvSpPr/>
          <p:nvPr userDrawn="1"/>
        </p:nvSpPr>
        <p:spPr>
          <a:xfrm>
            <a:off x="0" y="6460949"/>
            <a:ext cx="7471117" cy="394293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7000">
                <a:schemeClr val="accent1">
                  <a:lumMod val="40000"/>
                  <a:lumOff val="60000"/>
                </a:schemeClr>
              </a:gs>
              <a:gs pos="8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9" name="テキスト ボックス 8"/>
          <p:cNvSpPr txBox="1"/>
          <p:nvPr userDrawn="1"/>
        </p:nvSpPr>
        <p:spPr>
          <a:xfrm flipH="1">
            <a:off x="-168161" y="6492832"/>
            <a:ext cx="5121161" cy="430887"/>
          </a:xfrm>
          <a:prstGeom prst="rect">
            <a:avLst/>
          </a:prstGeom>
          <a:noFill/>
        </p:spPr>
        <p:txBody>
          <a:bodyPr wrap="square" lIns="468000" tIns="0" rIns="180000" bIns="0" rtlCol="0">
            <a:spAutoFit/>
          </a:bodyPr>
          <a:lstStyle/>
          <a:p>
            <a:pPr marL="0" indent="0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kumimoji="1" lang="ja-JP" altLang="en-US" sz="2800" b="1" dirty="0" smtClean="0">
                <a:solidFill>
                  <a:srgbClr val="414141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練馬区立石神井西中学校</a:t>
            </a:r>
            <a:endParaRPr kumimoji="1" lang="en-US" altLang="ja-JP" sz="3200" b="1" dirty="0" smtClean="0">
              <a:solidFill>
                <a:schemeClr val="bg1"/>
              </a:solidFill>
              <a:effectLst>
                <a:glow rad="508000">
                  <a:schemeClr val="tx1">
                    <a:alpha val="52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838"/>
            <a:ext cx="2228850" cy="364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547C2-7BAF-4E49-BEB6-7C6890956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68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7677150" y="6356350"/>
            <a:ext cx="222885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547C2-7BAF-4E49-BEB6-7C6890956B17}" type="slidenum">
              <a:rPr kumimoji="1" lang="ja-JP" altLang="en-US" sz="17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38AB6E-8FF8-4C44-81AA-CCAAF2A45354}"/>
              </a:ext>
            </a:extLst>
          </p:cNvPr>
          <p:cNvSpPr txBox="1"/>
          <p:nvPr/>
        </p:nvSpPr>
        <p:spPr>
          <a:xfrm>
            <a:off x="113871" y="0"/>
            <a:ext cx="9792129" cy="6463308"/>
          </a:xfrm>
          <a:prstGeom prst="rect">
            <a:avLst/>
          </a:prstGeom>
          <a:noFill/>
        </p:spPr>
        <p:txBody>
          <a:bodyPr wrap="square" lIns="180000" tIns="0" rIns="180000" bIns="0" rtlCol="0">
            <a:spAutoFit/>
          </a:bodyPr>
          <a:lstStyle/>
          <a:p>
            <a:r>
              <a:rPr kumimoji="1"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入学</a:t>
            </a:r>
            <a:r>
              <a:rPr kumimoji="1"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説明会の開始</a:t>
            </a:r>
            <a:r>
              <a:rPr kumimoji="1"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まで</a:t>
            </a:r>
            <a:endParaRPr kumimoji="1"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しばらくお待ちください。</a:t>
            </a:r>
            <a:endParaRPr kumimoji="1"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この時間を利用して、</a:t>
            </a:r>
            <a:endParaRPr kumimoji="1"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受付にて配布した</a:t>
            </a:r>
            <a:r>
              <a:rPr kumimoji="1"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ja-JP" altLang="en-US" sz="48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入学調査票</a:t>
            </a:r>
            <a:r>
              <a:rPr kumimoji="1"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kumimoji="1" lang="en-US" altLang="ja-JP" sz="4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ja-JP" altLang="en-US" sz="4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給食における食物アレルギー調査</a:t>
            </a:r>
            <a:r>
              <a:rPr kumimoji="1"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」ご記入</a:t>
            </a:r>
            <a:r>
              <a:rPr kumimoji="1"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ください。</a:t>
            </a:r>
            <a:endParaRPr kumimoji="1"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ja-JP" altLang="en-US" sz="44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入学調査票</a:t>
            </a:r>
            <a:r>
              <a:rPr kumimoji="1"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kumimoji="1" lang="en-US" altLang="ja-JP" sz="4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ja-JP" altLang="en-US" sz="4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給食における食物アレルギー調査</a:t>
            </a:r>
            <a:r>
              <a:rPr kumimoji="1"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 </a:t>
            </a:r>
            <a:r>
              <a:rPr kumimoji="1"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はお帰り</a:t>
            </a:r>
            <a:r>
              <a:rPr kumimoji="1"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の際に</a:t>
            </a:r>
            <a:r>
              <a:rPr kumimoji="1"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、ご提出ください。</a:t>
            </a:r>
            <a:endParaRPr kumimoji="1"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87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1238679"/>
            <a:ext cx="9905999" cy="5005367"/>
          </a:xfrm>
          <a:prstGeom prst="rect">
            <a:avLst/>
          </a:prstGeom>
          <a:gradFill flip="none" rotWithShape="1">
            <a:gsLst>
              <a:gs pos="0">
                <a:srgbClr val="3B4772">
                  <a:alpha val="15000"/>
                </a:srgbClr>
              </a:gs>
              <a:gs pos="100000">
                <a:srgbClr val="FFFF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274643"/>
              </p:ext>
            </p:extLst>
          </p:nvPr>
        </p:nvGraphicFramePr>
        <p:xfrm>
          <a:off x="399319" y="58622"/>
          <a:ext cx="9295770" cy="1180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4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b="1" dirty="0" smtClean="0">
                          <a:solidFill>
                            <a:srgbClr val="4B4B4B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学習指導</a:t>
                      </a:r>
                      <a:endParaRPr kumimoji="1" lang="ja-JP" altLang="en-US" sz="40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-120074" y="648650"/>
            <a:ext cx="9905999" cy="7509748"/>
          </a:xfrm>
          <a:prstGeom prst="rect">
            <a:avLst/>
          </a:prstGeom>
          <a:noFill/>
        </p:spPr>
        <p:txBody>
          <a:bodyPr wrap="square" lIns="180000" tIns="0" rIns="18000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自学自習ノート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今年度より全学年で実施しています。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自分の課題を見つけて学習に取り組んでいます。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タブレット端末を活用した学習</a:t>
            </a:r>
            <a:endParaRPr kumimoji="1"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ドリル型の教材を提供し、自分のペースで予習・復習を行うことができます。</a:t>
            </a:r>
            <a:endParaRPr kumimoji="1"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地域未来塾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今年度は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、定期考査１週間前に「質問教室」として開講しました。</a:t>
            </a:r>
            <a:endParaRPr kumimoji="1"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生徒授業</a:t>
            </a: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アンケート</a:t>
            </a:r>
            <a:endParaRPr kumimoji="1"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年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２回（７・１２月）、教員一人一人の授業についてアンケートを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実施</a:t>
            </a:r>
            <a:endParaRPr kumimoji="1"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関町図書館との連携</a:t>
            </a:r>
            <a:endParaRPr kumimoji="1"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保護者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の方の事前了解のもと、放課後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の立ち寄りが可能です。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8065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966650"/>
            <a:ext cx="9906000" cy="5303521"/>
          </a:xfrm>
          <a:prstGeom prst="rect">
            <a:avLst/>
          </a:prstGeom>
          <a:gradFill flip="none" rotWithShape="1">
            <a:gsLst>
              <a:gs pos="0">
                <a:srgbClr val="3B4772">
                  <a:alpha val="15000"/>
                </a:srgbClr>
              </a:gs>
              <a:gs pos="100000">
                <a:srgbClr val="FFFF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F640BA-D3EF-4EF3-8386-E5E835A4417E}" type="slidenum">
              <a:rPr kumimoji="1" lang="ja-JP" altLang="en-US" sz="17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/>
          </p:nvPr>
        </p:nvGraphicFramePr>
        <p:xfrm>
          <a:off x="334005" y="190500"/>
          <a:ext cx="9295770" cy="1180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4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b="1" dirty="0" smtClean="0">
                          <a:solidFill>
                            <a:srgbClr val="4B4B4B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評価・評定の考え方</a:t>
                      </a:r>
                      <a:endParaRPr kumimoji="1" lang="ja-JP" altLang="en-US" sz="40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710" y="915102"/>
            <a:ext cx="5772726" cy="514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181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966650"/>
            <a:ext cx="9906000" cy="5303521"/>
          </a:xfrm>
          <a:prstGeom prst="rect">
            <a:avLst/>
          </a:prstGeom>
          <a:gradFill flip="none" rotWithShape="1">
            <a:gsLst>
              <a:gs pos="0">
                <a:srgbClr val="3B4772">
                  <a:alpha val="15000"/>
                </a:srgbClr>
              </a:gs>
              <a:gs pos="100000">
                <a:srgbClr val="FFFF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020645"/>
              </p:ext>
            </p:extLst>
          </p:nvPr>
        </p:nvGraphicFramePr>
        <p:xfrm>
          <a:off x="334005" y="190500"/>
          <a:ext cx="9295770" cy="1180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4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b="1" dirty="0" smtClean="0">
                          <a:solidFill>
                            <a:srgbClr val="4B4B4B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評価・評定について</a:t>
                      </a:r>
                      <a:endParaRPr kumimoji="1" lang="ja-JP" altLang="en-US" sz="40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0" y="1182385"/>
            <a:ext cx="9906000" cy="1908215"/>
          </a:xfrm>
          <a:prstGeom prst="rect">
            <a:avLst/>
          </a:prstGeom>
          <a:noFill/>
        </p:spPr>
        <p:txBody>
          <a:bodyPr wrap="square" lIns="180000" tIns="0" rIns="18000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各教科の評価方法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評価の観点に基づき、学習の目標に対する達成度を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2800" dirty="0">
                <a:solidFill>
                  <a:srgbClr val="D259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３段階（Ａ・Ｂ・Ｃ）で評価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します。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また、３段階の観点別学習状況の評価から、</a:t>
            </a:r>
            <a:r>
              <a:rPr kumimoji="1" lang="ja-JP" altLang="en-US" sz="2800" dirty="0">
                <a:solidFill>
                  <a:srgbClr val="D259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５段階の評定に総括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します。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752304" y="4099709"/>
            <a:ext cx="5386325" cy="1292662"/>
          </a:xfrm>
          <a:prstGeom prst="rect">
            <a:avLst/>
          </a:prstGeom>
          <a:noFill/>
        </p:spPr>
        <p:txBody>
          <a:bodyPr wrap="square" lIns="180000" tIns="0" rIns="180000" bIns="0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評価方法については、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入学後に配布する「シラバス」をご覧ください。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34005" y="3408218"/>
            <a:ext cx="4418300" cy="23181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334005" y="4135418"/>
            <a:ext cx="3637631" cy="117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334005" y="4858327"/>
            <a:ext cx="3628395" cy="2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3962402" y="3408218"/>
            <a:ext cx="1" cy="2318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306618" y="3408218"/>
            <a:ext cx="0" cy="231815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32631" y="3618410"/>
            <a:ext cx="2270424" cy="430887"/>
          </a:xfrm>
          <a:prstGeom prst="rect">
            <a:avLst/>
          </a:prstGeom>
          <a:noFill/>
        </p:spPr>
        <p:txBody>
          <a:bodyPr wrap="square" lIns="180000" tIns="0" rIns="180000" bIns="0" rtlCol="0">
            <a:spAutoFit/>
          </a:bodyPr>
          <a:lstStyle/>
          <a:p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知識・技能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32630" y="4361663"/>
            <a:ext cx="3221769" cy="430887"/>
          </a:xfrm>
          <a:prstGeom prst="rect">
            <a:avLst/>
          </a:prstGeom>
          <a:noFill/>
        </p:spPr>
        <p:txBody>
          <a:bodyPr wrap="square" lIns="180000" tIns="0" rIns="180000" bIns="0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思考</a:t>
            </a: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・判断・表現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3878" y="4913264"/>
            <a:ext cx="3221769" cy="861774"/>
          </a:xfrm>
          <a:prstGeom prst="rect">
            <a:avLst/>
          </a:prstGeom>
          <a:noFill/>
        </p:spPr>
        <p:txBody>
          <a:bodyPr wrap="square" lIns="180000" tIns="0" rIns="180000" bIns="0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主体的</a:t>
            </a: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に学習に</a:t>
            </a:r>
            <a:endParaRPr kumimoji="1"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取り組む態度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15141" y="3516756"/>
            <a:ext cx="65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D259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Ａ</a:t>
            </a:r>
            <a:endParaRPr kumimoji="1" lang="ja-JP" altLang="en-US" sz="3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20670" y="4982048"/>
            <a:ext cx="65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D259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Ａ</a:t>
            </a:r>
            <a:endParaRPr kumimoji="1" lang="ja-JP" altLang="en-US" sz="3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02201" y="4213939"/>
            <a:ext cx="65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D259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Ｂ</a:t>
            </a:r>
            <a:endParaRPr kumimoji="1" lang="ja-JP" altLang="en-US" sz="3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005477" y="4602522"/>
            <a:ext cx="65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D259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endParaRPr kumimoji="1" lang="ja-JP" altLang="en-US" sz="3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817788" y="4016427"/>
            <a:ext cx="2270424" cy="430887"/>
          </a:xfrm>
          <a:prstGeom prst="rect">
            <a:avLst/>
          </a:prstGeom>
          <a:noFill/>
        </p:spPr>
        <p:txBody>
          <a:bodyPr wrap="square" lIns="180000" tIns="0" rIns="180000" bIns="0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評定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5621" y="3023026"/>
            <a:ext cx="2720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（評価・評定の例）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549465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443256"/>
              </p:ext>
            </p:extLst>
          </p:nvPr>
        </p:nvGraphicFramePr>
        <p:xfrm>
          <a:off x="334005" y="190500"/>
          <a:ext cx="9295770" cy="115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890">
                <a:tc>
                  <a:txBody>
                    <a:bodyPr/>
                    <a:lstStyle/>
                    <a:p>
                      <a:r>
                        <a:rPr kumimoji="1" lang="ja-JP" altLang="en-US" sz="4800" b="1" dirty="0" smtClean="0">
                          <a:solidFill>
                            <a:srgbClr val="41414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生活指導</a:t>
                      </a:r>
                      <a:r>
                        <a:rPr kumimoji="1" lang="ja-JP" altLang="en-US" sz="4000" b="1" dirty="0" smtClean="0">
                          <a:solidFill>
                            <a:srgbClr val="41414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について</a:t>
                      </a:r>
                      <a:endParaRPr kumimoji="1" lang="en-US" altLang="ja-JP" sz="48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 flipH="1">
            <a:off x="-4" y="963327"/>
            <a:ext cx="9906004" cy="5533823"/>
          </a:xfrm>
          <a:prstGeom prst="rect">
            <a:avLst/>
          </a:prstGeom>
          <a:noFill/>
        </p:spPr>
        <p:txBody>
          <a:bodyPr wrap="square" lIns="468000" tIns="0" rIns="18000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kumimoji="1" lang="ja-JP" altLang="en-US" sz="3200" b="1" dirty="0" smtClean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服装と身だしなみ</a:t>
            </a:r>
            <a:endParaRPr kumimoji="1" lang="en-US" altLang="ja-JP" sz="3200" b="1" dirty="0" smtClean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400" b="1" dirty="0" smtClean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本校</a:t>
            </a:r>
            <a:r>
              <a:rPr kumimoji="1" lang="ja-JP" altLang="en-US" sz="24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では，</a:t>
            </a:r>
            <a:r>
              <a:rPr kumimoji="1" lang="ja-JP" altLang="en-US" sz="2400" b="1" dirty="0">
                <a:solidFill>
                  <a:srgbClr val="4595C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標準服は定めていません</a:t>
            </a:r>
            <a:r>
              <a:rPr kumimoji="1" lang="ja-JP" altLang="en-US" sz="24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br>
              <a:rPr kumimoji="1" lang="ja-JP" altLang="en-US" sz="24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平素の服装は，学校の活動に適した</a:t>
            </a:r>
            <a:r>
              <a:rPr kumimoji="1" lang="ja-JP" altLang="en-US" sz="2400" b="1" dirty="0">
                <a:solidFill>
                  <a:srgbClr val="4595C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私服</a:t>
            </a:r>
            <a:r>
              <a:rPr kumimoji="1" lang="ja-JP" altLang="en-US" sz="24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r>
              <a:rPr kumimoji="1" lang="en-US" altLang="ja-JP" sz="24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4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入学式などの</a:t>
            </a:r>
            <a:r>
              <a:rPr kumimoji="1" lang="ja-JP" altLang="en-US" dirty="0">
                <a:solidFill>
                  <a:srgbClr val="D2594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儀式や学校行事</a:t>
            </a:r>
            <a:r>
              <a:rPr kumimoji="1" lang="ja-JP" altLang="en-US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，校外からゲストティーチャーを招いて講演などを</a:t>
            </a:r>
            <a:r>
              <a:rPr kumimoji="1" lang="en-US" altLang="ja-JP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聞く日など，外部からの来校者がある場合は，</a:t>
            </a:r>
            <a:r>
              <a:rPr kumimoji="1" lang="ja-JP" altLang="en-US" dirty="0">
                <a:solidFill>
                  <a:srgbClr val="D2594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フォーマルな服（通称「式服」）を着用</a:t>
            </a:r>
            <a:r>
              <a:rPr kumimoji="1" lang="ja-JP" altLang="en-US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します。</a:t>
            </a:r>
            <a:endParaRPr kumimoji="1" lang="en-US" altLang="ja-JP" sz="24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4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私服には，</a:t>
            </a:r>
            <a:r>
              <a:rPr kumimoji="1" lang="ja-JP" altLang="en-US" sz="2400" b="1" dirty="0">
                <a:solidFill>
                  <a:srgbClr val="4595C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校章とクラス章</a:t>
            </a:r>
            <a:r>
              <a:rPr kumimoji="1" lang="en-US" altLang="ja-JP" sz="2400" b="1" dirty="0">
                <a:solidFill>
                  <a:srgbClr val="4595C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2400" b="1" dirty="0" smtClean="0">
                <a:solidFill>
                  <a:srgbClr val="4595C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バッジ</a:t>
            </a:r>
            <a:r>
              <a:rPr kumimoji="1" lang="en-US" altLang="ja-JP" sz="2400" b="1" dirty="0" smtClean="0">
                <a:solidFill>
                  <a:srgbClr val="4595C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sz="2400" b="1" dirty="0">
                <a:solidFill>
                  <a:srgbClr val="4595C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を付けます</a:t>
            </a:r>
            <a:r>
              <a:rPr kumimoji="1" lang="ja-JP" altLang="en-US" sz="24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r>
              <a:rPr kumimoji="1" lang="en-US" altLang="ja-JP" sz="24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4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学校指定のもの</a:t>
            </a:r>
            <a:endParaRPr kumimoji="1" lang="en-US" altLang="ja-JP" sz="24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kumimoji="1" lang="en-US" altLang="ja-JP" sz="24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kumimoji="1" lang="ja-JP" altLang="en-US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上履き</a:t>
            </a:r>
            <a:r>
              <a:rPr kumimoji="1" lang="en-US" altLang="ja-JP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学年カラーが入ったもの「新入生は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赤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です」</a:t>
            </a:r>
            <a:r>
              <a:rPr kumimoji="1" lang="en-US" altLang="ja-JP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kumimoji="1" lang="ja-JP" altLang="en-US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体操着（短パン・Ｔシャツ・ジャージ上下）</a:t>
            </a:r>
            <a:endParaRPr kumimoji="1" lang="en-US" altLang="ja-JP" dirty="0">
              <a:solidFill>
                <a:srgbClr val="41414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4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ピアス，ネックレスなどのアクセサリー類の着用</a:t>
            </a:r>
            <a:r>
              <a:rPr kumimoji="1" lang="en-US" altLang="ja-JP" sz="24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4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パーマ・染色などの髪の加工は禁止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7" t="1899" r="28505" b="14946"/>
          <a:stretch/>
        </p:blipFill>
        <p:spPr>
          <a:xfrm>
            <a:off x="8024813" y="3730238"/>
            <a:ext cx="1466886" cy="17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799110"/>
              </p:ext>
            </p:extLst>
          </p:nvPr>
        </p:nvGraphicFramePr>
        <p:xfrm>
          <a:off x="334005" y="190500"/>
          <a:ext cx="9295770" cy="115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b="1" dirty="0" smtClean="0">
                          <a:solidFill>
                            <a:srgbClr val="41414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フォーマルな服</a:t>
                      </a:r>
                      <a:r>
                        <a:rPr kumimoji="1" lang="en-US" altLang="ja-JP" sz="4000" b="1" dirty="0" smtClean="0">
                          <a:solidFill>
                            <a:srgbClr val="41414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4000" b="1" dirty="0" smtClean="0">
                          <a:solidFill>
                            <a:srgbClr val="41414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通称「式服」</a:t>
                      </a:r>
                      <a:r>
                        <a:rPr kumimoji="1" lang="en-US" altLang="ja-JP" sz="4000" b="1" dirty="0" smtClean="0">
                          <a:solidFill>
                            <a:srgbClr val="41414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4000" b="1" dirty="0" smtClean="0">
                          <a:solidFill>
                            <a:srgbClr val="41414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の基準</a:t>
                      </a:r>
                      <a:endParaRPr kumimoji="1" lang="en-US" altLang="ja-JP" sz="48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98909" y="1227789"/>
            <a:ext cx="9707090" cy="484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kumimoji="1" lang="ja-JP" altLang="en-US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フォーマルな服</a:t>
            </a:r>
            <a:r>
              <a:rPr kumimoji="1" lang="en-US" altLang="ja-JP" sz="28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通称「式服」</a:t>
            </a:r>
            <a:r>
              <a:rPr kumimoji="1" lang="en-US" altLang="ja-JP" sz="28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の基準</a:t>
            </a:r>
            <a:endParaRPr kumimoji="1" lang="en-US" altLang="ja-JP" sz="28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ブレザーの色は黒か紺色で，ネクタイ・リボン・</a:t>
            </a:r>
            <a:r>
              <a:rPr kumimoji="1" lang="en-US" altLang="ja-JP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ベルトを着用します</a:t>
            </a:r>
            <a:r>
              <a:rPr kumimoji="1" lang="ja-JP" altLang="en-US" sz="2000" b="1" dirty="0" smtClean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2000" b="1" dirty="0" smtClean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500"/>
              </a:lnSpc>
              <a:spcAft>
                <a:spcPts val="1200"/>
              </a:spcAft>
            </a:pPr>
            <a:r>
              <a:rPr kumimoji="1" lang="ja-JP" altLang="en-US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kumimoji="1" lang="ja-JP" altLang="en-US" sz="2000" b="1" dirty="0" smtClean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エンブレムがないブレザーを着用します。</a:t>
            </a:r>
            <a:endParaRPr kumimoji="1" lang="en-US" altLang="ja-JP" sz="2000" b="1" dirty="0" smtClean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000" b="1" dirty="0" smtClean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ズボン</a:t>
            </a:r>
            <a:r>
              <a:rPr kumimoji="1" lang="ja-JP" altLang="en-US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・スカート・スラックスの色は，黒・紺・</a:t>
            </a:r>
            <a:r>
              <a:rPr kumimoji="1" lang="en-US" altLang="ja-JP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濃灰色のものとしています</a:t>
            </a:r>
            <a:r>
              <a:rPr kumimoji="1" lang="en-US" altLang="ja-JP" sz="20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チェック柄も可</a:t>
            </a:r>
            <a:r>
              <a:rPr kumimoji="1" lang="en-US" altLang="ja-JP" sz="20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sz="2000" b="1" dirty="0" err="1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ja-JP" altLang="en-US" sz="20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ワイシャツ，ブラウス，夏のポロシャツは，無地の白とします。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スカートは</a:t>
            </a:r>
            <a:r>
              <a:rPr kumimoji="1" lang="ja-JP" altLang="en-US" sz="2000" b="1" dirty="0" smtClean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，膝</a:t>
            </a:r>
            <a:r>
              <a:rPr kumimoji="1" lang="ja-JP" altLang="en-US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が隠れる長さのものをご用意ください</a:t>
            </a:r>
            <a:r>
              <a:rPr kumimoji="1" lang="ja-JP" altLang="en-US" sz="2000" b="1" dirty="0" smtClean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2000" b="1" dirty="0" smtClean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靴下はくるぶしが隠れるもので，黒・紺・灰色・白色系のもの。</a:t>
            </a:r>
            <a:endParaRPr kumimoji="1"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61950">
              <a:spcAft>
                <a:spcPts val="1200"/>
              </a:spcAft>
            </a:pPr>
            <a:r>
              <a:rPr kumimoji="1" lang="ja-JP" altLang="en-US" sz="20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お子様の成長につれて丈が短くなることを想定し</a:t>
            </a:r>
            <a:r>
              <a:rPr kumimoji="1" lang="en-US" altLang="ja-JP" sz="20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</a:t>
            </a:r>
            <a:br>
              <a:rPr kumimoji="1" lang="en-US" altLang="ja-JP" sz="20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20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入学時は長めのものを用意されることをお薦めします。</a:t>
            </a:r>
            <a:r>
              <a:rPr kumimoji="1" lang="en-US" altLang="ja-JP" sz="20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20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2000" b="1" dirty="0">
                <a:solidFill>
                  <a:srgbClr val="4595C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詳細</a:t>
            </a:r>
            <a:r>
              <a:rPr kumimoji="1" lang="ja-JP" altLang="en-US" sz="2000" b="1" dirty="0" smtClean="0">
                <a:solidFill>
                  <a:srgbClr val="4595C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</a:t>
            </a:r>
            <a:r>
              <a:rPr kumimoji="1" lang="ja-JP" altLang="en-US" sz="2000" b="1" dirty="0">
                <a:solidFill>
                  <a:srgbClr val="4595C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ja-JP" altLang="en-US" sz="2000" b="1" dirty="0" smtClean="0">
                <a:solidFill>
                  <a:srgbClr val="4595C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事前に配布させていただいた資料に掲載</a:t>
            </a:r>
            <a:r>
              <a:rPr kumimoji="1" lang="ja-JP" altLang="en-US" sz="2000" b="1" dirty="0">
                <a:solidFill>
                  <a:srgbClr val="4595C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の「モデル服」をご参照ください</a:t>
            </a:r>
            <a:r>
              <a:rPr kumimoji="1" lang="ja-JP" altLang="en-US" sz="2000" b="1" dirty="0" smtClean="0">
                <a:solidFill>
                  <a:srgbClr val="4595C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1" lang="ja-JP" altLang="en-US" sz="2000" b="1" dirty="0">
              <a:solidFill>
                <a:srgbClr val="4595C7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 t="-943" r="-6979" b="943"/>
          <a:stretch/>
        </p:blipFill>
        <p:spPr>
          <a:xfrm rot="5400000">
            <a:off x="7202522" y="1110124"/>
            <a:ext cx="3047063" cy="235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97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782743"/>
              </p:ext>
            </p:extLst>
          </p:nvPr>
        </p:nvGraphicFramePr>
        <p:xfrm>
          <a:off x="334005" y="190500"/>
          <a:ext cx="9295770" cy="115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b="1" dirty="0" smtClean="0">
                          <a:solidFill>
                            <a:srgbClr val="41414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持ち物について</a:t>
                      </a:r>
                      <a:endParaRPr kumimoji="1" lang="en-US" altLang="ja-JP" sz="48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 flipH="1">
            <a:off x="-347" y="1538463"/>
            <a:ext cx="9470578" cy="5887766"/>
          </a:xfrm>
          <a:prstGeom prst="rect">
            <a:avLst/>
          </a:prstGeom>
          <a:noFill/>
        </p:spPr>
        <p:txBody>
          <a:bodyPr wrap="square" lIns="468000" tIns="0" rIns="180000" bIns="0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 smtClean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授業</a:t>
            </a:r>
            <a:r>
              <a:rPr kumimoji="1" lang="ja-JP" altLang="en-US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や部活動に必要のないものは持ってきません</a:t>
            </a:r>
            <a:r>
              <a:rPr kumimoji="1" lang="ja-JP" altLang="en-US" sz="2800" b="1" dirty="0" smtClean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2800" b="1" dirty="0" smtClean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endParaRPr kumimoji="1" lang="en-US" altLang="ja-JP" sz="2400" b="1" dirty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手提げ、肩掛け、リュックなど、持ち物はカバンに入れて登下校します</a:t>
            </a:r>
            <a:r>
              <a:rPr kumimoji="1" lang="ja-JP" altLang="en-US" sz="2800" b="1" dirty="0" smtClean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2800" b="1" dirty="0" smtClean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kumimoji="1" lang="en-US" altLang="ja-JP" sz="28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携帯電話やスマートフォン、電子辞書、音楽プレーヤーなどの電子機器の持ち込みは禁止です</a:t>
            </a:r>
            <a:r>
              <a:rPr kumimoji="1" lang="ja-JP" altLang="en-US" sz="2800" b="1" dirty="0" smtClean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2800" b="1" dirty="0" smtClean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dirty="0"/>
              <a:t>　</a:t>
            </a:r>
            <a:r>
              <a:rPr kumimoji="1" lang="ja-JP" altLang="ja-JP" sz="2800" b="1" dirty="0" smtClean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ただし</a:t>
            </a:r>
            <a:r>
              <a:rPr kumimoji="1" lang="ja-JP" altLang="ja-JP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、特別な理由がある場合はご相談ください。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endParaRPr kumimoji="1" lang="en-US" altLang="ja-JP" sz="28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  <a:spcAft>
                <a:spcPts val="1200"/>
              </a:spcAft>
            </a:pPr>
            <a:endParaRPr kumimoji="1" lang="en-US" altLang="ja-JP" sz="24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05364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16</a:t>
            </a:fld>
            <a:endParaRPr kumimoji="1"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479025"/>
              </p:ext>
            </p:extLst>
          </p:nvPr>
        </p:nvGraphicFramePr>
        <p:xfrm>
          <a:off x="334005" y="190500"/>
          <a:ext cx="9295770" cy="115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b="1" dirty="0" smtClean="0">
                          <a:solidFill>
                            <a:srgbClr val="41414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安全指導</a:t>
                      </a:r>
                      <a:endParaRPr kumimoji="1" lang="en-US" altLang="ja-JP" sz="40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 flipH="1">
            <a:off x="-1" y="1005094"/>
            <a:ext cx="10492509" cy="4367349"/>
          </a:xfrm>
          <a:prstGeom prst="rect">
            <a:avLst/>
          </a:prstGeom>
          <a:noFill/>
        </p:spPr>
        <p:txBody>
          <a:bodyPr wrap="square" lIns="468000" tIns="0" rIns="180000" bIns="0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 smtClean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通学</a:t>
            </a:r>
            <a:r>
              <a:rPr kumimoji="1" lang="ja-JP" altLang="en-US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は、毎日</a:t>
            </a:r>
            <a:r>
              <a:rPr kumimoji="1"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同じ通学路</a:t>
            </a:r>
            <a:r>
              <a:rPr kumimoji="1" lang="ja-JP" altLang="en-US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を使用。</a:t>
            </a:r>
            <a:endParaRPr kumimoji="1" lang="en-US" altLang="ja-JP" sz="28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自転車での通学は禁止。</a:t>
            </a:r>
            <a:endParaRPr kumimoji="1" lang="en-US" altLang="ja-JP" sz="28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登下校中の飲食は禁止。</a:t>
            </a:r>
            <a:endParaRPr kumimoji="1" lang="en-US" altLang="ja-JP" sz="28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毎月１回、火災や地震などを想定した</a:t>
            </a:r>
            <a:r>
              <a:rPr kumimoji="1"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避難訓練</a:t>
            </a:r>
            <a:r>
              <a:rPr kumimoji="1" lang="ja-JP" altLang="en-US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endParaRPr kumimoji="1" lang="en-US" altLang="ja-JP" sz="28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kumimoji="1" lang="ja-JP" altLang="en-US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交通事故等防止に向けた</a:t>
            </a:r>
            <a:r>
              <a:rPr kumimoji="1"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安全指導</a:t>
            </a:r>
            <a:r>
              <a:rPr kumimoji="1" lang="ja-JP" altLang="en-US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28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不審者情報など安全に関する情報を、</a:t>
            </a:r>
            <a:r>
              <a:rPr kumimoji="1"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「学校連絡メール」</a:t>
            </a:r>
            <a:r>
              <a:rPr kumimoji="1" lang="ja-JP" altLang="en-US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を使って各家庭に連絡。</a:t>
            </a:r>
            <a:endParaRPr kumimoji="1" lang="en-US" altLang="ja-JP" sz="24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4005" y="5776291"/>
            <a:ext cx="9295770" cy="492443"/>
          </a:xfrm>
          <a:prstGeom prst="rect">
            <a:avLst/>
          </a:prstGeom>
          <a:noFill/>
        </p:spPr>
        <p:txBody>
          <a:bodyPr wrap="square" lIns="180000" tIns="0" rIns="180000" bIns="0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ja-JP" altLang="en-US" sz="3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学校連絡メール」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の登録をお願いします。</a:t>
            </a:r>
          </a:p>
        </p:txBody>
      </p:sp>
    </p:spTree>
    <p:extLst>
      <p:ext uri="{BB962C8B-B14F-4D97-AF65-F5344CB8AC3E}">
        <p14:creationId xmlns:p14="http://schemas.microsoft.com/office/powerpoint/2010/main" val="24323022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17</a:t>
            </a:fld>
            <a:endParaRPr kumimoji="1"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95611"/>
              </p:ext>
            </p:extLst>
          </p:nvPr>
        </p:nvGraphicFramePr>
        <p:xfrm>
          <a:off x="334005" y="190500"/>
          <a:ext cx="9295770" cy="115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b="1" dirty="0" smtClean="0">
                          <a:solidFill>
                            <a:srgbClr val="41414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外部機関との連携</a:t>
                      </a:r>
                      <a:endParaRPr kumimoji="1" lang="en-US" altLang="ja-JP" sz="48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 flipH="1">
            <a:off x="-348" y="1233590"/>
            <a:ext cx="9906347" cy="2222147"/>
          </a:xfrm>
          <a:prstGeom prst="rect">
            <a:avLst/>
          </a:prstGeom>
          <a:noFill/>
        </p:spPr>
        <p:txBody>
          <a:bodyPr wrap="square" lIns="468000" tIns="0" rIns="180000" bIns="0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 smtClean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スクールカウンセラー</a:t>
            </a:r>
            <a:r>
              <a:rPr kumimoji="1" lang="ja-JP" altLang="en-US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や心のふれあい相談員との連携・協力。</a:t>
            </a:r>
            <a:endParaRPr kumimoji="1" lang="en-US" altLang="ja-JP" sz="28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子ども家庭支援センターやスクールソーシャルワーカー　（</a:t>
            </a:r>
            <a:r>
              <a:rPr kumimoji="1" lang="ja-JP" altLang="en-US" sz="2800" b="1" dirty="0" smtClean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ＳＳＷｒ）</a:t>
            </a:r>
            <a:r>
              <a:rPr kumimoji="1" lang="ja-JP" altLang="en-US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の活用</a:t>
            </a:r>
            <a:endParaRPr kumimoji="1" lang="en-US" altLang="ja-JP" sz="28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11" y="3012737"/>
            <a:ext cx="4258497" cy="319387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60123" y="5714167"/>
            <a:ext cx="3775166" cy="492443"/>
          </a:xfrm>
          <a:prstGeom prst="rect">
            <a:avLst/>
          </a:prstGeom>
          <a:noFill/>
        </p:spPr>
        <p:txBody>
          <a:bodyPr wrap="square" lIns="180000" tIns="0" rIns="180000" bIns="0" rtlCol="0">
            <a:spAutoFit/>
          </a:bodyPr>
          <a:lstStyle/>
          <a:p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２階　第一相談室</a:t>
            </a:r>
          </a:p>
        </p:txBody>
      </p:sp>
    </p:spTree>
    <p:extLst>
      <p:ext uri="{BB962C8B-B14F-4D97-AF65-F5344CB8AC3E}">
        <p14:creationId xmlns:p14="http://schemas.microsoft.com/office/powerpoint/2010/main" val="41998684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G:\外付ＨＤ（バックアップ）\学校アーカイブ（バックアップ）\ホームページ\H28年度HP用写真\7月\7.27\DSCN8205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3382" r="5257" b="23572"/>
          <a:stretch/>
        </p:blipFill>
        <p:spPr bwMode="auto">
          <a:xfrm>
            <a:off x="7104846" y="1628775"/>
            <a:ext cx="2658279" cy="15247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r="11077" b="21637"/>
          <a:stretch/>
        </p:blipFill>
        <p:spPr>
          <a:xfrm>
            <a:off x="7104847" y="3218993"/>
            <a:ext cx="2658278" cy="1170573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3013" r="1208" b="32801"/>
          <a:stretch/>
        </p:blipFill>
        <p:spPr>
          <a:xfrm>
            <a:off x="7104846" y="4455016"/>
            <a:ext cx="2663587" cy="1506768"/>
          </a:xfrm>
          <a:prstGeom prst="rect">
            <a:avLst/>
          </a:prstGeom>
        </p:spPr>
      </p:pic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971103"/>
              </p:ext>
            </p:extLst>
          </p:nvPr>
        </p:nvGraphicFramePr>
        <p:xfrm>
          <a:off x="334005" y="190500"/>
          <a:ext cx="9295770" cy="115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890">
                <a:tc>
                  <a:txBody>
                    <a:bodyPr/>
                    <a:lstStyle/>
                    <a:p>
                      <a:r>
                        <a:rPr kumimoji="1" lang="ja-JP" altLang="en-US" sz="4800" b="1" dirty="0">
                          <a:solidFill>
                            <a:srgbClr val="41414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部活動</a:t>
                      </a:r>
                      <a:r>
                        <a:rPr kumimoji="1" lang="ja-JP" altLang="en-US" sz="4000" b="1" dirty="0">
                          <a:solidFill>
                            <a:srgbClr val="41414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について</a:t>
                      </a:r>
                      <a:endParaRPr kumimoji="1" lang="en-US" altLang="ja-JP" sz="48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令和３年度</a:t>
                      </a:r>
                      <a:r>
                        <a:rPr kumimoji="1" lang="ja-JP" altLang="en-US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は，１４の部活</a:t>
                      </a:r>
                      <a:r>
                        <a:rPr kumimoji="1" lang="ja-JP" altLang="en-US" b="0" dirty="0" smtClean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と２つの同好会が活動しています</a:t>
                      </a:r>
                      <a:endParaRPr kumimoji="1" lang="ja-JP" altLang="en-US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 flipH="1">
            <a:off x="-1" y="1628775"/>
            <a:ext cx="4181476" cy="4524315"/>
          </a:xfrm>
          <a:prstGeom prst="rect">
            <a:avLst/>
          </a:prstGeom>
          <a:noFill/>
        </p:spPr>
        <p:txBody>
          <a:bodyPr wrap="square" lIns="468000" tIns="0" rIns="180000" bIns="0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>
                <a:solidFill>
                  <a:srgbClr val="414141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野球</a:t>
            </a:r>
            <a:endParaRPr kumimoji="1" lang="en-US" altLang="ja-JP" sz="2800" b="1" dirty="0">
              <a:solidFill>
                <a:srgbClr val="414141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>
                <a:solidFill>
                  <a:srgbClr val="414141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サッカー</a:t>
            </a:r>
            <a:endParaRPr kumimoji="1" lang="en-US" altLang="ja-JP" sz="2800" b="1" dirty="0">
              <a:solidFill>
                <a:srgbClr val="414141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>
                <a:solidFill>
                  <a:srgbClr val="414141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ソフトテニス</a:t>
            </a:r>
            <a:endParaRPr kumimoji="1" lang="en-US" altLang="ja-JP" sz="2800" b="1" dirty="0">
              <a:solidFill>
                <a:srgbClr val="414141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>
                <a:solidFill>
                  <a:srgbClr val="414141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陸上</a:t>
            </a:r>
            <a:endParaRPr kumimoji="1" lang="en-US" altLang="ja-JP" sz="2800" b="1" dirty="0">
              <a:solidFill>
                <a:srgbClr val="414141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>
                <a:solidFill>
                  <a:srgbClr val="414141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バスケットボール</a:t>
            </a:r>
            <a:endParaRPr kumimoji="1" lang="en-US" altLang="ja-JP" sz="2800" b="1" dirty="0">
              <a:solidFill>
                <a:srgbClr val="414141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>
                <a:solidFill>
                  <a:srgbClr val="414141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バレーボール</a:t>
            </a:r>
            <a:endParaRPr kumimoji="1" lang="en-US" altLang="ja-JP" sz="2800" b="1" dirty="0">
              <a:solidFill>
                <a:srgbClr val="414141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>
                <a:solidFill>
                  <a:srgbClr val="414141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バドミントン</a:t>
            </a:r>
            <a:endParaRPr kumimoji="1" lang="en-US" altLang="ja-JP" sz="2800" b="1" dirty="0">
              <a:solidFill>
                <a:srgbClr val="414141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>
                <a:solidFill>
                  <a:srgbClr val="414141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卓球</a:t>
            </a:r>
            <a:endParaRPr kumimoji="1" lang="en-US" altLang="ja-JP" sz="2800" b="1" dirty="0">
              <a:solidFill>
                <a:srgbClr val="414141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flipH="1">
            <a:off x="3840164" y="1628775"/>
            <a:ext cx="3388526" cy="4524315"/>
          </a:xfrm>
          <a:prstGeom prst="rect">
            <a:avLst/>
          </a:prstGeom>
          <a:noFill/>
        </p:spPr>
        <p:txBody>
          <a:bodyPr wrap="square" lIns="468000" tIns="0" rIns="180000" bIns="0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>
                <a:solidFill>
                  <a:srgbClr val="414141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吹奏楽</a:t>
            </a:r>
            <a:endParaRPr kumimoji="1" lang="en-US" altLang="ja-JP" sz="2800" b="1" dirty="0">
              <a:solidFill>
                <a:srgbClr val="414141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>
                <a:solidFill>
                  <a:srgbClr val="414141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美術</a:t>
            </a:r>
            <a:endParaRPr kumimoji="1" lang="en-US" altLang="ja-JP" sz="2800" b="1" dirty="0">
              <a:solidFill>
                <a:srgbClr val="414141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>
                <a:solidFill>
                  <a:srgbClr val="414141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ハンドメイド</a:t>
            </a:r>
            <a:endParaRPr kumimoji="1" lang="en-US" altLang="ja-JP" sz="2800" b="1" dirty="0">
              <a:solidFill>
                <a:srgbClr val="414141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>
                <a:solidFill>
                  <a:srgbClr val="414141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自然科学</a:t>
            </a:r>
            <a:endParaRPr kumimoji="1" lang="en-US" altLang="ja-JP" sz="2800" b="1" dirty="0">
              <a:solidFill>
                <a:srgbClr val="414141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>
                <a:solidFill>
                  <a:srgbClr val="414141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園芸</a:t>
            </a:r>
            <a:endParaRPr kumimoji="1" lang="en-US" altLang="ja-JP" sz="2800" b="1" dirty="0">
              <a:solidFill>
                <a:srgbClr val="414141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>
                <a:solidFill>
                  <a:srgbClr val="414141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将棋</a:t>
            </a:r>
            <a:endParaRPr kumimoji="1" lang="en-US" altLang="ja-JP" sz="2800" b="1" dirty="0">
              <a:solidFill>
                <a:srgbClr val="414141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>
                <a:solidFill>
                  <a:srgbClr val="414141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英語劇</a:t>
            </a:r>
            <a:r>
              <a:rPr kumimoji="1" lang="ja-JP" altLang="en-US" sz="2800" b="1" dirty="0" smtClean="0">
                <a:solidFill>
                  <a:srgbClr val="414141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同好会</a:t>
            </a:r>
            <a:endParaRPr kumimoji="1" lang="en-US" altLang="ja-JP" sz="2800" b="1" dirty="0" smtClean="0">
              <a:solidFill>
                <a:srgbClr val="414141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800" b="1" dirty="0" smtClean="0">
                <a:solidFill>
                  <a:srgbClr val="414141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文芸同好会</a:t>
            </a:r>
            <a:endParaRPr kumimoji="1" lang="en-US" altLang="ja-JP" sz="3200" b="1" dirty="0">
              <a:solidFill>
                <a:schemeClr val="bg1"/>
              </a:solidFill>
              <a:effectLst>
                <a:glow rad="508000">
                  <a:schemeClr val="tx1">
                    <a:alpha val="52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25006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19</a:t>
            </a:fld>
            <a:endParaRPr kumimoji="1"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510742"/>
              </p:ext>
            </p:extLst>
          </p:nvPr>
        </p:nvGraphicFramePr>
        <p:xfrm>
          <a:off x="334005" y="190500"/>
          <a:ext cx="9295770" cy="115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890">
                <a:tc>
                  <a:txBody>
                    <a:bodyPr/>
                    <a:lstStyle/>
                    <a:p>
                      <a:r>
                        <a:rPr kumimoji="1" lang="ja-JP" altLang="en-US" sz="4800" b="1" dirty="0">
                          <a:solidFill>
                            <a:srgbClr val="41414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給食</a:t>
                      </a:r>
                      <a:r>
                        <a:rPr kumimoji="1" lang="ja-JP" altLang="en-US" sz="4000" b="1" dirty="0">
                          <a:solidFill>
                            <a:srgbClr val="41414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について</a:t>
                      </a:r>
                      <a:endParaRPr kumimoji="1" lang="en-US" altLang="ja-JP" sz="48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 flipH="1">
            <a:off x="-1" y="1159640"/>
            <a:ext cx="9706625" cy="3323987"/>
          </a:xfrm>
          <a:prstGeom prst="rect">
            <a:avLst/>
          </a:prstGeom>
          <a:noFill/>
        </p:spPr>
        <p:txBody>
          <a:bodyPr wrap="square" lIns="468000" tIns="0" rIns="18000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kumimoji="1" lang="ja-JP" altLang="en-US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新入生の給食は、</a:t>
            </a:r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４月１１日（月）</a:t>
            </a:r>
            <a:r>
              <a:rPr kumimoji="1" lang="ja-JP" altLang="en-US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から開始予定</a:t>
            </a:r>
            <a:endParaRPr kumimoji="1" lang="en-US" altLang="ja-JP" sz="28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kumimoji="1" lang="ja-JP" altLang="en-US" sz="24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アレルギー対応</a:t>
            </a:r>
            <a:endParaRPr kumimoji="1" lang="en-US" altLang="ja-JP" sz="2400" b="1" dirty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kumimoji="1" lang="ja-JP" altLang="en-US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アレルギーの有無に関わらず</a:t>
            </a:r>
            <a:r>
              <a:rPr kumimoji="1" lang="ja-JP" altLang="en-US" sz="2000" b="1" dirty="0" smtClean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kumimoji="1" lang="en-US" altLang="ja-JP" sz="20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kumimoji="1" lang="ja-JP" altLang="en-US" sz="2800" b="1" dirty="0" smtClean="0">
                <a:solidFill>
                  <a:srgbClr val="D259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全員、「給食における食物アレルギー調査」を</a:t>
            </a:r>
            <a:r>
              <a:rPr kumimoji="1" lang="ja-JP" altLang="en-US" sz="2800" b="1" dirty="0">
                <a:solidFill>
                  <a:srgbClr val="D259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記入の上</a:t>
            </a:r>
            <a:r>
              <a:rPr kumimoji="1" lang="ja-JP" altLang="en-US" sz="2800" b="1" dirty="0" smtClean="0">
                <a:solidFill>
                  <a:srgbClr val="D259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、お帰りの際にご提出</a:t>
            </a:r>
            <a:r>
              <a:rPr kumimoji="1" lang="ja-JP" altLang="en-US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ください。</a:t>
            </a:r>
            <a:endParaRPr kumimoji="1" lang="en-US" altLang="ja-JP" sz="20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257154" y="4556352"/>
            <a:ext cx="9449471" cy="1800000"/>
          </a:xfrm>
          <a:prstGeom prst="roundRect">
            <a:avLst/>
          </a:prstGeom>
          <a:ln w="38100"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ts val="1500"/>
              </a:lnSpc>
              <a:spcAft>
                <a:spcPts val="1200"/>
              </a:spcAft>
            </a:pPr>
            <a:r>
              <a:rPr kumimoji="1" lang="ja-JP" altLang="en-US" sz="24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食物アレルギーなどで対応が必要な生徒</a:t>
            </a:r>
            <a:endParaRPr kumimoji="1" lang="en-US" altLang="ja-JP" sz="24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  <a:spcAft>
                <a:spcPts val="1200"/>
              </a:spcAft>
            </a:pPr>
            <a:r>
              <a:rPr kumimoji="1" lang="ja-JP" altLang="en-US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別途「</a:t>
            </a:r>
            <a:r>
              <a:rPr kumimoji="1" lang="ja-JP" altLang="en-US" sz="2000" b="1" dirty="0">
                <a:solidFill>
                  <a:srgbClr val="D259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学校管理指導表</a:t>
            </a:r>
            <a:r>
              <a:rPr kumimoji="1" lang="ja-JP" altLang="en-US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」をご提出ください。</a:t>
            </a:r>
            <a:r>
              <a:rPr kumimoji="1" lang="ja-JP" altLang="en-US" sz="2000" b="1" dirty="0">
                <a:solidFill>
                  <a:srgbClr val="D259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後日、個人面談</a:t>
            </a:r>
            <a:r>
              <a:rPr kumimoji="1" lang="ja-JP" altLang="en-US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を実施いたします。</a:t>
            </a:r>
            <a:endParaRPr kumimoji="1" lang="en-US" altLang="ja-JP" sz="20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  <a:spcAft>
                <a:spcPts val="1200"/>
              </a:spcAft>
            </a:pPr>
            <a:r>
              <a:rPr kumimoji="1" lang="ja-JP" altLang="en-US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kumimoji="1" lang="ja-JP" altLang="en-US" sz="2000" b="1" dirty="0">
                <a:solidFill>
                  <a:srgbClr val="D259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学校管理指導表</a:t>
            </a:r>
            <a:r>
              <a:rPr kumimoji="1" lang="ja-JP" altLang="en-US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」は、本日受付で配布しています。必要な方はお帰りの際に受付にお申し出ください。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257153" y="4479031"/>
            <a:ext cx="9449471" cy="1800000"/>
          </a:xfrm>
          <a:prstGeom prst="roundRect">
            <a:avLst>
              <a:gd name="adj" fmla="val 18935"/>
            </a:avLst>
          </a:prstGeom>
          <a:ln w="38100">
            <a:solidFill>
              <a:srgbClr val="D25947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ts val="1500"/>
              </a:lnSpc>
              <a:spcAft>
                <a:spcPts val="1200"/>
              </a:spcAft>
            </a:pPr>
            <a:endParaRPr kumimoji="1" lang="ja-JP" altLang="en-US" sz="20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18358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631"/>
            <a:ext cx="9837055" cy="67587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テキスト ボックス 1"/>
          <p:cNvSpPr txBox="1"/>
          <p:nvPr/>
        </p:nvSpPr>
        <p:spPr>
          <a:xfrm>
            <a:off x="1360717" y="729343"/>
            <a:ext cx="6193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令和４年度入学生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60717" y="5116285"/>
            <a:ext cx="6934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練馬</a:t>
            </a:r>
            <a:r>
              <a:rPr kumimoji="1" lang="ja-JP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区立石神井西中学校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60717" y="1502227"/>
            <a:ext cx="6193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入学</a:t>
            </a:r>
            <a:r>
              <a:rPr kumimoji="1" lang="ja-JP" alt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説明会</a:t>
            </a:r>
            <a:endParaRPr kumimoji="1" lang="ja-JP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63949" y="4397461"/>
            <a:ext cx="4452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令和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4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年</a:t>
            </a:r>
            <a:r>
              <a:rPr kumimoji="1" lang="ja-JP" altLang="en-US" sz="4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月</a:t>
            </a:r>
            <a:r>
              <a:rPr kumimoji="1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１</a:t>
            </a:r>
            <a:r>
              <a:rPr kumimoji="1" lang="en-US" altLang="ja-JP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2</a:t>
            </a:r>
            <a:r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日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（土）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6" name="図 5" descr="U:\【教員個人フォルダー &amp; 教科】\【教員個人フォルダー &amp; 教科】\【教員個人フォルダ】\白川0724\作業用\研究発表会\紀要\【校内完成版】初稿 入稿用-0111\素材\校章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203" y="0"/>
            <a:ext cx="1389797" cy="13141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547C2-7BAF-4E49-BEB6-7C6890956B17}" type="slidenum">
              <a:rPr kumimoji="1" lang="ja-JP" altLang="en-US" sz="17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6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20</a:t>
            </a:fld>
            <a:endParaRPr kumimoji="1"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012563"/>
              </p:ext>
            </p:extLst>
          </p:nvPr>
        </p:nvGraphicFramePr>
        <p:xfrm>
          <a:off x="334005" y="190500"/>
          <a:ext cx="9295770" cy="115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890">
                <a:tc>
                  <a:txBody>
                    <a:bodyPr/>
                    <a:lstStyle/>
                    <a:p>
                      <a:r>
                        <a:rPr kumimoji="1" lang="ja-JP" altLang="en-US" sz="4800" b="1" dirty="0">
                          <a:solidFill>
                            <a:srgbClr val="41414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学校納付金</a:t>
                      </a:r>
                      <a:r>
                        <a:rPr kumimoji="1" lang="ja-JP" altLang="en-US" sz="4000" b="1" dirty="0">
                          <a:solidFill>
                            <a:srgbClr val="41414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について</a:t>
                      </a:r>
                      <a:endParaRPr kumimoji="1" lang="en-US" altLang="ja-JP" sz="48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 flipH="1">
            <a:off x="0" y="1159640"/>
            <a:ext cx="9906000" cy="3681008"/>
          </a:xfrm>
          <a:prstGeom prst="rect">
            <a:avLst/>
          </a:prstGeom>
          <a:noFill/>
        </p:spPr>
        <p:txBody>
          <a:bodyPr wrap="square" lIns="468000" tIns="0" rIns="18000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kumimoji="1" lang="ja-JP" altLang="en-US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納入は、</a:t>
            </a:r>
            <a:r>
              <a:rPr kumimoji="1" lang="ja-JP" altLang="en-US" sz="3600" b="1" dirty="0">
                <a:solidFill>
                  <a:srgbClr val="D259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ゆう</a:t>
            </a:r>
            <a:r>
              <a:rPr kumimoji="1" lang="ja-JP" altLang="en-US" sz="3600" b="1" dirty="0" err="1">
                <a:solidFill>
                  <a:srgbClr val="D259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ちょ</a:t>
            </a:r>
            <a:r>
              <a:rPr kumimoji="1" lang="ja-JP" altLang="en-US" sz="3600" b="1" dirty="0">
                <a:solidFill>
                  <a:srgbClr val="D259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銀行の口座</a:t>
            </a:r>
            <a:r>
              <a:rPr kumimoji="1" lang="ja-JP" altLang="en-US" sz="28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からの引き落としです。</a:t>
            </a:r>
            <a:endParaRPr kumimoji="1" lang="en-US" altLang="ja-JP" sz="28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kumimoji="1" lang="ja-JP" altLang="en-US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000" b="1" dirty="0" smtClean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自動払込</a:t>
            </a:r>
            <a:r>
              <a:rPr kumimoji="1" lang="ja-JP" altLang="en-US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利用申込書</a:t>
            </a:r>
            <a:r>
              <a:rPr kumimoji="1" lang="ja-JP" altLang="en-US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</a:t>
            </a:r>
            <a:endParaRPr kumimoji="1" lang="en-US" altLang="ja-JP" sz="20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kumimoji="1" lang="ja-JP" altLang="en-US" sz="2800" b="1" dirty="0">
                <a:solidFill>
                  <a:srgbClr val="D259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入学式当日、生徒受付</a:t>
            </a:r>
            <a:r>
              <a:rPr kumimoji="1" lang="ja-JP" altLang="en-US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へご提出ください。</a:t>
            </a:r>
            <a:endParaRPr kumimoji="1" lang="en-US" altLang="ja-JP" sz="20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kumimoji="1" lang="ja-JP" altLang="en-US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ja-JP" altLang="en-US" sz="2800" b="1" dirty="0">
                <a:solidFill>
                  <a:srgbClr val="D259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口座名は、保護者様名義</a:t>
            </a:r>
            <a:r>
              <a:rPr kumimoji="1" lang="ja-JP" altLang="en-US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でお願いします。</a:t>
            </a:r>
            <a:endParaRPr kumimoji="1" lang="en-US" altLang="ja-JP" sz="20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kumimoji="1" lang="ja-JP" altLang="en-US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詳しくは、封筒</a:t>
            </a:r>
            <a:r>
              <a:rPr kumimoji="1" lang="ja-JP" altLang="en-US" sz="2000" b="1" dirty="0" smtClean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（学校納付金）</a:t>
            </a:r>
            <a:r>
              <a:rPr kumimoji="1" lang="ja-JP" altLang="en-US" sz="2000" b="1" dirty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内の資料をご覧ください。</a:t>
            </a:r>
            <a:endParaRPr kumimoji="1" lang="en-US" altLang="ja-JP" sz="20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42925" y="2038350"/>
            <a:ext cx="6553200" cy="2200275"/>
          </a:xfrm>
          <a:prstGeom prst="rect">
            <a:avLst/>
          </a:prstGeom>
          <a:ln w="28575">
            <a:solidFill>
              <a:srgbClr val="D25947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500"/>
              </a:lnSpc>
              <a:spcAft>
                <a:spcPts val="1200"/>
              </a:spcAft>
            </a:pPr>
            <a:endParaRPr kumimoji="1" lang="ja-JP" altLang="en-US" sz="16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62075" y="5394289"/>
            <a:ext cx="6867525" cy="830997"/>
          </a:xfrm>
          <a:prstGeom prst="rect">
            <a:avLst/>
          </a:prstGeom>
          <a:noFill/>
          <a:ln>
            <a:solidFill>
              <a:srgbClr val="414141"/>
            </a:solidFill>
          </a:ln>
        </p:spPr>
        <p:txBody>
          <a:bodyPr wrap="square" lIns="180000" tIns="0" rIns="180000" bIns="0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（参考資料）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令和３年度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の学校納付金　　１学年教材費・・・約３万円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給食費・・・約６万円</a:t>
            </a:r>
          </a:p>
        </p:txBody>
      </p:sp>
    </p:spTree>
    <p:extLst>
      <p:ext uri="{BB962C8B-B14F-4D97-AF65-F5344CB8AC3E}">
        <p14:creationId xmlns:p14="http://schemas.microsoft.com/office/powerpoint/2010/main" val="21385220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21</a:t>
            </a:fld>
            <a:endParaRPr kumimoji="1"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334005" y="190500"/>
          <a:ext cx="9295770" cy="115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890">
                <a:tc>
                  <a:txBody>
                    <a:bodyPr/>
                    <a:lstStyle/>
                    <a:p>
                      <a:r>
                        <a:rPr kumimoji="1" lang="ja-JP" altLang="en-US" sz="4800" b="1" dirty="0">
                          <a:solidFill>
                            <a:srgbClr val="41414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入学に向けての準備</a:t>
                      </a:r>
                      <a:endParaRPr kumimoji="1" lang="en-US" altLang="ja-JP" sz="48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0" y="1232148"/>
            <a:ext cx="9906000" cy="3269292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360000" tIns="108000" anchor="ctr">
            <a:noAutofit/>
          </a:bodyPr>
          <a:lstStyle/>
          <a:p>
            <a:pPr marL="571500" indent="-5715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40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入学式に着用する服</a:t>
            </a:r>
            <a:endParaRPr lang="en-US" altLang="ja-JP" sz="4000" b="1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3200" b="1" dirty="0">
                <a:solidFill>
                  <a:srgbClr val="41414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入学式には、</a:t>
            </a:r>
            <a:r>
              <a:rPr lang="ja-JP" altLang="en-US" sz="4400" b="1" dirty="0">
                <a:solidFill>
                  <a:srgbClr val="C00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式服</a:t>
            </a:r>
            <a:r>
              <a:rPr lang="ja-JP" altLang="en-US" sz="3200" b="1" dirty="0">
                <a:solidFill>
                  <a:srgbClr val="41414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を着用してください。</a:t>
            </a:r>
            <a:endParaRPr lang="en-US" altLang="ja-JP" sz="3200" b="1" dirty="0">
              <a:solidFill>
                <a:srgbClr val="414141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32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（４頁「フォーマルな服（式服）の基準」を参照）</a:t>
            </a:r>
            <a:endParaRPr lang="en-US" altLang="ja-JP" sz="3200" b="1" dirty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3200" b="1" dirty="0">
                <a:solidFill>
                  <a:srgbClr val="41414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特に、スカートの長さには注意してください。</a:t>
            </a:r>
            <a:endParaRPr lang="en-US" altLang="ja-JP" sz="3200" b="1" dirty="0">
              <a:solidFill>
                <a:srgbClr val="414141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019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22</a:t>
            </a:fld>
            <a:endParaRPr kumimoji="1"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334005" y="190500"/>
          <a:ext cx="9295770" cy="115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890">
                <a:tc>
                  <a:txBody>
                    <a:bodyPr/>
                    <a:lstStyle/>
                    <a:p>
                      <a:r>
                        <a:rPr kumimoji="1" lang="ja-JP" altLang="en-US" sz="4800" b="1" dirty="0">
                          <a:solidFill>
                            <a:srgbClr val="41414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入学に向けての準備</a:t>
                      </a:r>
                      <a:endParaRPr kumimoji="1" lang="en-US" altLang="ja-JP" sz="48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-142875" y="2527548"/>
            <a:ext cx="10191750" cy="3269292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360000" tIns="108000" anchor="ctr">
            <a:noAutofit/>
          </a:bodyPr>
          <a:lstStyle/>
          <a:p>
            <a:pPr marL="571500" indent="-5715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36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普段の通学の際に着用する服、かばん、靴</a:t>
            </a:r>
            <a:endParaRPr lang="en-US" altLang="ja-JP" sz="3600" b="1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3200" b="1" dirty="0">
                <a:solidFill>
                  <a:srgbClr val="41414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指定はありません。</a:t>
            </a:r>
            <a:endParaRPr lang="en-US" altLang="ja-JP" sz="3200" b="1" dirty="0">
              <a:solidFill>
                <a:srgbClr val="414141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3200" b="1" dirty="0">
                <a:solidFill>
                  <a:srgbClr val="41414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学校での活動がしやすいものをご準備ください。</a:t>
            </a:r>
            <a:endParaRPr lang="en-US" altLang="ja-JP" sz="3200" b="1" dirty="0">
              <a:solidFill>
                <a:srgbClr val="414141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 marL="571500" indent="-5715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36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その他</a:t>
            </a:r>
            <a:endParaRPr lang="en-US" altLang="ja-JP" sz="3600" b="1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3200" b="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校章とクラス章は、入学式当日、教室で配布します。</a:t>
            </a:r>
            <a:endParaRPr lang="en-US" altLang="ja-JP" sz="3200" b="1" dirty="0">
              <a:solidFill>
                <a:srgbClr val="C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en-US" altLang="ja-JP" sz="4000" b="1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en-US" altLang="ja-JP" sz="3200" b="1" dirty="0">
              <a:solidFill>
                <a:srgbClr val="414141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09141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23</a:t>
            </a:fld>
            <a:endParaRPr kumimoji="1"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591679"/>
              </p:ext>
            </p:extLst>
          </p:nvPr>
        </p:nvGraphicFramePr>
        <p:xfrm>
          <a:off x="334005" y="190500"/>
          <a:ext cx="9295770" cy="115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890">
                <a:tc>
                  <a:txBody>
                    <a:bodyPr/>
                    <a:lstStyle/>
                    <a:p>
                      <a:r>
                        <a:rPr kumimoji="1" lang="ja-JP" altLang="en-US" sz="4800" b="1" dirty="0">
                          <a:solidFill>
                            <a:srgbClr val="41414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入学に向けての準備</a:t>
                      </a:r>
                      <a:endParaRPr kumimoji="1" lang="en-US" altLang="ja-JP" sz="48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28890" y="1298823"/>
            <a:ext cx="9906000" cy="3269292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360000" tIns="108000" anchor="ctr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4000" b="1" dirty="0">
                <a:solidFill>
                  <a:srgbClr val="C00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体育着・上履き・モデル服</a:t>
            </a:r>
            <a:r>
              <a:rPr lang="ja-JP" altLang="en-US" sz="3200" b="1" dirty="0">
                <a:solidFill>
                  <a:srgbClr val="41414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の採寸・販売</a:t>
            </a:r>
            <a:endParaRPr lang="en-US" altLang="ja-JP" sz="3200" b="1" dirty="0">
              <a:solidFill>
                <a:srgbClr val="414141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4400" b="1" dirty="0" smtClean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１階会議室・第２美術室・武道場</a:t>
            </a:r>
            <a:r>
              <a:rPr lang="ja-JP" altLang="en-US" sz="2800" b="1" dirty="0" smtClean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にて</a:t>
            </a:r>
            <a:endParaRPr lang="en-US" altLang="ja-JP" sz="2800" b="1" dirty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2800" b="1" dirty="0">
                <a:solidFill>
                  <a:srgbClr val="41414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取扱業者がまとめて注文をお受けします。</a:t>
            </a:r>
            <a:endParaRPr lang="en-US" altLang="ja-JP" sz="2800" b="1" dirty="0">
              <a:solidFill>
                <a:srgbClr val="414141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28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この機会をご利用ください。</a:t>
            </a:r>
            <a:endParaRPr lang="ja-JP" altLang="en-US" sz="2800" b="1" dirty="0">
              <a:solidFill>
                <a:srgbClr val="414141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15F39F-563B-46EF-AEB3-EBA6D5E5A191}"/>
              </a:ext>
            </a:extLst>
          </p:cNvPr>
          <p:cNvSpPr txBox="1"/>
          <p:nvPr/>
        </p:nvSpPr>
        <p:spPr>
          <a:xfrm>
            <a:off x="223836" y="4997890"/>
            <a:ext cx="9458325" cy="369332"/>
          </a:xfrm>
          <a:prstGeom prst="rect">
            <a:avLst/>
          </a:prstGeom>
          <a:noFill/>
        </p:spPr>
        <p:txBody>
          <a:bodyPr wrap="square" lIns="180000" tIns="0" rIns="180000" bIns="0" rtlCol="0">
            <a:spAutoFit/>
          </a:bodyPr>
          <a:lstStyle/>
          <a:p>
            <a:r>
              <a:rPr kumimoji="1" lang="ja-JP" altLang="en-US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</a:t>
            </a:r>
            <a:r>
              <a:rPr kumimoji="1" lang="ja-JP" altLang="en-US" sz="2400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以降の注文については、直接取扱業者にご連絡ください。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2971308-4647-43A7-AD98-32FF2381D3FB}"/>
              </a:ext>
            </a:extLst>
          </p:cNvPr>
          <p:cNvSpPr txBox="1"/>
          <p:nvPr/>
        </p:nvSpPr>
        <p:spPr>
          <a:xfrm>
            <a:off x="223836" y="5430900"/>
            <a:ext cx="6934345" cy="861774"/>
          </a:xfrm>
          <a:prstGeom prst="rect">
            <a:avLst/>
          </a:prstGeom>
          <a:noFill/>
          <a:ln w="25400">
            <a:noFill/>
          </a:ln>
        </p:spPr>
        <p:txBody>
          <a:bodyPr wrap="square" lIns="180000" tIns="0" rIns="180000" bIns="0" rtlCol="0">
            <a:spAutoFit/>
          </a:bodyPr>
          <a:lstStyle/>
          <a:p>
            <a:r>
              <a:rPr kumimoji="1" lang="ja-JP" altLang="en-US" sz="28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体育着は、２月中の注文をお願いします</a:t>
            </a:r>
            <a:r>
              <a:rPr kumimoji="1" lang="ja-JP" altLang="en-US" sz="28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2800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マルタ</a:t>
            </a:r>
            <a:r>
              <a:rPr kumimoji="1" lang="ja-JP" altLang="en-US" sz="28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洋服</a:t>
            </a:r>
            <a:r>
              <a:rPr kumimoji="1" lang="ja-JP" altLang="en-US" sz="28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店</a:t>
            </a:r>
            <a:r>
              <a:rPr kumimoji="1" lang="ja-JP" altLang="en-US" sz="28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での注文・販売になります。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BDCD738-8D95-4098-8E91-651E7F7D567E}"/>
              </a:ext>
            </a:extLst>
          </p:cNvPr>
          <p:cNvSpPr/>
          <p:nvPr/>
        </p:nvSpPr>
        <p:spPr>
          <a:xfrm>
            <a:off x="223836" y="1298823"/>
            <a:ext cx="9548813" cy="334800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500"/>
              </a:lnSpc>
              <a:spcAft>
                <a:spcPts val="1200"/>
              </a:spcAft>
            </a:pPr>
            <a:endParaRPr kumimoji="1" lang="ja-JP" altLang="en-US" sz="1600" b="1" dirty="0">
              <a:solidFill>
                <a:srgbClr val="41414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971308-4647-43A7-AD98-32FF2381D3FB}"/>
              </a:ext>
            </a:extLst>
          </p:cNvPr>
          <p:cNvSpPr txBox="1"/>
          <p:nvPr/>
        </p:nvSpPr>
        <p:spPr>
          <a:xfrm>
            <a:off x="294816" y="5367222"/>
            <a:ext cx="6840000" cy="90000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lIns="180000" tIns="0" rIns="180000" bIns="0" rtlCol="0">
            <a:spAutoFit/>
          </a:bodyPr>
          <a:lstStyle/>
          <a:p>
            <a:endParaRPr kumimoji="1" lang="en-US" altLang="ja-JP" sz="2800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8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21986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24</a:t>
            </a:fld>
            <a:endParaRPr kumimoji="1"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501026"/>
              </p:ext>
            </p:extLst>
          </p:nvPr>
        </p:nvGraphicFramePr>
        <p:xfrm>
          <a:off x="334005" y="190500"/>
          <a:ext cx="9295770" cy="115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890">
                <a:tc>
                  <a:txBody>
                    <a:bodyPr/>
                    <a:lstStyle/>
                    <a:p>
                      <a:r>
                        <a:rPr kumimoji="1" lang="ja-JP" altLang="en-US" sz="4800" b="1" dirty="0">
                          <a:solidFill>
                            <a:srgbClr val="41414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入学式について</a:t>
                      </a:r>
                      <a:endParaRPr kumimoji="1" lang="en-US" altLang="ja-JP" sz="48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334005" y="1156500"/>
            <a:ext cx="9295770" cy="4438138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32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入学式</a:t>
            </a:r>
            <a:r>
              <a:rPr lang="ja-JP" altLang="en-US" sz="3200" b="1" dirty="0" smtClean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は</a:t>
            </a:r>
            <a:endParaRPr lang="en-US" altLang="ja-JP" sz="3200" b="1" dirty="0" smtClean="0">
              <a:solidFill>
                <a:srgbClr val="41414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altLang="ja-JP" sz="32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2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lang="ja-JP" altLang="en-US" sz="3200" b="1" dirty="0" smtClean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令和４年</a:t>
            </a:r>
            <a:r>
              <a:rPr lang="ja-JP" altLang="en-US" sz="2400" b="1" u="sng" dirty="0" smtClean="0">
                <a:solidFill>
                  <a:srgbClr val="D2594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4000" b="1" u="sng" dirty="0" smtClean="0">
                <a:solidFill>
                  <a:srgbClr val="D2594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5400" b="1" u="sng" dirty="0">
                <a:solidFill>
                  <a:srgbClr val="D2594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４</a:t>
            </a:r>
            <a:r>
              <a:rPr lang="ja-JP" altLang="en-US" sz="3600" b="1" u="sng" dirty="0">
                <a:solidFill>
                  <a:srgbClr val="D2594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月 </a:t>
            </a:r>
            <a:r>
              <a:rPr lang="ja-JP" altLang="en-US" sz="5400" b="1" u="sng" dirty="0">
                <a:solidFill>
                  <a:srgbClr val="D2594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７</a:t>
            </a:r>
            <a:r>
              <a:rPr lang="ja-JP" altLang="en-US" sz="2800" b="1" u="sng" dirty="0">
                <a:solidFill>
                  <a:srgbClr val="D2594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3600" b="1" u="sng" dirty="0">
                <a:solidFill>
                  <a:srgbClr val="D2594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日 </a:t>
            </a:r>
            <a:r>
              <a:rPr lang="ja-JP" altLang="en-US" sz="3600" b="1" u="sng" dirty="0" smtClean="0">
                <a:solidFill>
                  <a:srgbClr val="D2594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（木） </a:t>
            </a:r>
            <a:r>
              <a:rPr lang="ja-JP" altLang="en-US" sz="28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800" b="1" dirty="0" smtClean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場所　本校体育館</a:t>
            </a:r>
            <a:endParaRPr lang="en-US" altLang="ja-JP" sz="2800" b="1" dirty="0">
              <a:solidFill>
                <a:srgbClr val="41414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en-US" altLang="ja-JP" sz="2800" b="1" dirty="0">
              <a:solidFill>
                <a:srgbClr val="41414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en-US" altLang="ja-JP" sz="2800" b="1" dirty="0">
              <a:solidFill>
                <a:srgbClr val="41414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ja-JP" altLang="en-US" sz="28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当日の持ち物と入学式当日の流れを説明します。</a:t>
            </a:r>
            <a:endParaRPr lang="en-US" altLang="ja-JP" sz="2800" b="1" dirty="0">
              <a:solidFill>
                <a:srgbClr val="41414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1005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25</a:t>
            </a:fld>
            <a:endParaRPr kumimoji="1"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616503"/>
              </p:ext>
            </p:extLst>
          </p:nvPr>
        </p:nvGraphicFramePr>
        <p:xfrm>
          <a:off x="334005" y="190500"/>
          <a:ext cx="9295770" cy="1108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890">
                <a:tc>
                  <a:txBody>
                    <a:bodyPr/>
                    <a:lstStyle/>
                    <a:p>
                      <a:r>
                        <a:rPr kumimoji="1" lang="ja-JP" altLang="en-US" sz="4800" b="1" dirty="0">
                          <a:solidFill>
                            <a:srgbClr val="41414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入学式の持ち物</a:t>
                      </a:r>
                      <a:endParaRPr kumimoji="1" lang="en-US" altLang="ja-JP" sz="48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0" y="2116846"/>
            <a:ext cx="9906000" cy="3002748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360000" tIns="108000" anchor="ctr">
            <a:noAutofit/>
          </a:bodyPr>
          <a:lstStyle/>
          <a:p>
            <a:pPr marL="571500" indent="-571500">
              <a:spcAft>
                <a:spcPts val="1200"/>
              </a:spcAft>
              <a:buFont typeface="+mj-ea"/>
              <a:buAutoNum type="circleNumDbPlain"/>
            </a:pPr>
            <a:r>
              <a:rPr lang="ja-JP" altLang="en-US" sz="32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区教育委員会からの「</a:t>
            </a:r>
            <a:r>
              <a:rPr lang="ja-JP" altLang="en-US" sz="3200" b="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入学通知書</a:t>
            </a:r>
            <a:r>
              <a:rPr lang="ja-JP" altLang="en-US" sz="32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」</a:t>
            </a:r>
            <a:endParaRPr lang="en-US" altLang="ja-JP" sz="3200" b="1" dirty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 marL="571500" indent="-571500">
              <a:spcAft>
                <a:spcPts val="1200"/>
              </a:spcAft>
              <a:buFont typeface="+mj-ea"/>
              <a:buAutoNum type="circleNumDbPlain"/>
            </a:pPr>
            <a:r>
              <a:rPr lang="ja-JP" altLang="en-US" sz="32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本日配布の「</a:t>
            </a:r>
            <a:r>
              <a:rPr lang="ja-JP" altLang="en-US" sz="3200" b="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自動払込</a:t>
            </a:r>
            <a:r>
              <a:rPr lang="ja-JP" altLang="en-US" sz="3200" b="1" dirty="0" smtClean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利用申</a:t>
            </a:r>
            <a:r>
              <a:rPr lang="ja-JP" altLang="en-US" sz="3200" b="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込</a:t>
            </a:r>
            <a:r>
              <a:rPr lang="ja-JP" altLang="en-US" sz="3200" b="1" dirty="0" smtClean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書</a:t>
            </a:r>
            <a:r>
              <a:rPr lang="ja-JP" altLang="en-US" sz="32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」</a:t>
            </a:r>
            <a:endParaRPr lang="en-US" altLang="ja-JP" sz="3200" b="1" dirty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 marL="571500" indent="-571500">
              <a:spcAft>
                <a:spcPts val="1200"/>
              </a:spcAft>
              <a:buFont typeface="+mj-ea"/>
              <a:buAutoNum type="circleNumDbPlain"/>
            </a:pPr>
            <a:r>
              <a:rPr lang="ja-JP" altLang="en-US" sz="32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学校指定の上履き　</a:t>
            </a:r>
            <a:endParaRPr lang="en-US" altLang="ja-JP" sz="3200" b="1" dirty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 marL="361950">
              <a:spcAft>
                <a:spcPts val="1200"/>
              </a:spcAft>
            </a:pPr>
            <a:r>
              <a:rPr lang="ja-JP" altLang="en-US" sz="32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</a:t>
            </a:r>
            <a:r>
              <a:rPr lang="ja-JP" altLang="en-US" sz="3200" b="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必ず記名</a:t>
            </a:r>
            <a:endParaRPr lang="en-US" altLang="ja-JP" sz="3600" b="1" dirty="0">
              <a:solidFill>
                <a:srgbClr val="C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32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④ 教科書を持ち帰るカバン</a:t>
            </a:r>
            <a:endParaRPr lang="en-US" altLang="ja-JP" sz="3200" b="1" dirty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32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</a:t>
            </a:r>
            <a:r>
              <a:rPr lang="ja-JP" altLang="en-US" sz="3200" b="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１５冊ほど配布予定</a:t>
            </a:r>
            <a:endParaRPr lang="en-US" altLang="ja-JP" sz="3600" b="1" dirty="0">
              <a:solidFill>
                <a:srgbClr val="C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32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⑤ 筆記用具　</a:t>
            </a:r>
            <a:endParaRPr lang="en-US" altLang="ja-JP" sz="3200" b="1" dirty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b="1" dirty="0" smtClean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</a:t>
            </a:r>
            <a:r>
              <a:rPr lang="ja-JP" altLang="en-US" sz="32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</a:t>
            </a:r>
            <a:endParaRPr lang="ja-JP" altLang="en-US" sz="3200" b="1" dirty="0">
              <a:solidFill>
                <a:srgbClr val="414141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890" y="2750984"/>
            <a:ext cx="4171060" cy="273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886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26</a:t>
            </a:fld>
            <a:endParaRPr kumimoji="1"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334005" y="190500"/>
          <a:ext cx="9295770" cy="115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890">
                <a:tc>
                  <a:txBody>
                    <a:bodyPr/>
                    <a:lstStyle/>
                    <a:p>
                      <a:r>
                        <a:rPr kumimoji="1" lang="ja-JP" altLang="en-US" sz="4800" b="1" dirty="0">
                          <a:solidFill>
                            <a:srgbClr val="41414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入学式について</a:t>
                      </a:r>
                      <a:endParaRPr kumimoji="1" lang="en-US" altLang="ja-JP" sz="48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-1" y="2044017"/>
            <a:ext cx="10141527" cy="3269292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360000" tIns="108000" anchor="ctr">
            <a:noAutofit/>
          </a:bodyPr>
          <a:lstStyle/>
          <a:p>
            <a:pPr marL="571500" indent="-5715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32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クラス編成発表</a:t>
            </a:r>
            <a:endParaRPr lang="en-US" altLang="ja-JP" sz="3200" b="1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32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　</a:t>
            </a:r>
            <a:r>
              <a:rPr lang="ja-JP" altLang="en-US" sz="3200" b="1" dirty="0" smtClean="0">
                <a:solidFill>
                  <a:srgbClr val="FFC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午後１２時１５分</a:t>
            </a:r>
            <a:r>
              <a:rPr lang="ja-JP" altLang="en-US" sz="32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校庭</a:t>
            </a:r>
            <a:r>
              <a:rPr lang="ja-JP" altLang="en-US" sz="3200" b="1" dirty="0" smtClean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にて名簿を配布</a:t>
            </a:r>
            <a:endParaRPr lang="en-US" altLang="zh-TW" sz="3200" b="1" dirty="0">
              <a:solidFill>
                <a:srgbClr val="414141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 marL="571500" indent="-5715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32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新入生　</a:t>
            </a:r>
            <a:r>
              <a:rPr lang="zh-TW" altLang="en-US" sz="32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受付時間</a:t>
            </a:r>
            <a:r>
              <a:rPr lang="en-US" altLang="zh-TW" sz="3200" b="1" dirty="0">
                <a:solidFill>
                  <a:srgbClr val="41414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/>
            </a:r>
            <a:br>
              <a:rPr lang="en-US" altLang="zh-TW" sz="3200" b="1" dirty="0">
                <a:solidFill>
                  <a:srgbClr val="41414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</a:br>
            <a:r>
              <a:rPr lang="en-US" altLang="zh-TW" sz="3200" b="1" dirty="0">
                <a:solidFill>
                  <a:srgbClr val="41414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 </a:t>
            </a:r>
            <a:r>
              <a:rPr lang="zh-TW" altLang="en-US" sz="3200" b="1" dirty="0" smtClean="0">
                <a:solidFill>
                  <a:srgbClr val="FFC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午</a:t>
            </a:r>
            <a:r>
              <a:rPr lang="ja-JP" altLang="en-US" sz="3200" b="1" dirty="0" smtClean="0">
                <a:solidFill>
                  <a:srgbClr val="FFC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後</a:t>
            </a:r>
            <a:r>
              <a:rPr lang="ja-JP" altLang="en-US" sz="3200" b="1" dirty="0" smtClean="0">
                <a:solidFill>
                  <a:srgbClr val="FFC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１２</a:t>
            </a:r>
            <a:r>
              <a:rPr lang="zh-TW" altLang="en-US" sz="3200" b="1" dirty="0" smtClean="0">
                <a:solidFill>
                  <a:srgbClr val="FFC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時</a:t>
            </a:r>
            <a:r>
              <a:rPr lang="ja-JP" altLang="en-US" sz="3200" b="1" dirty="0" smtClean="0">
                <a:solidFill>
                  <a:srgbClr val="FFC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１</a:t>
            </a:r>
            <a:r>
              <a:rPr lang="ja-JP" altLang="en-US" sz="3200" b="1" dirty="0">
                <a:solidFill>
                  <a:srgbClr val="FFC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５</a:t>
            </a:r>
            <a:r>
              <a:rPr lang="zh-TW" altLang="en-US" sz="3200" b="1" dirty="0" smtClean="0">
                <a:solidFill>
                  <a:srgbClr val="FFC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分 </a:t>
            </a:r>
            <a:r>
              <a:rPr lang="zh-TW" altLang="en-US" sz="3200" b="1" dirty="0">
                <a:solidFill>
                  <a:srgbClr val="FFC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～ </a:t>
            </a:r>
            <a:r>
              <a:rPr lang="zh-TW" altLang="en-US" sz="3200" b="1" dirty="0" smtClean="0">
                <a:solidFill>
                  <a:srgbClr val="FFC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午</a:t>
            </a:r>
            <a:r>
              <a:rPr lang="ja-JP" altLang="en-US" sz="3200" b="1" dirty="0" smtClean="0">
                <a:solidFill>
                  <a:srgbClr val="FFC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後１２</a:t>
            </a:r>
            <a:r>
              <a:rPr lang="zh-TW" altLang="en-US" sz="3200" b="1" dirty="0" smtClean="0">
                <a:solidFill>
                  <a:srgbClr val="FFC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時</a:t>
            </a:r>
            <a:r>
              <a:rPr lang="ja-JP" altLang="en-US" sz="3200" b="1" dirty="0" smtClean="0">
                <a:solidFill>
                  <a:srgbClr val="FFC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４５分</a:t>
            </a:r>
            <a:endParaRPr lang="en-US" altLang="ja-JP" sz="3200" b="1" dirty="0">
              <a:solidFill>
                <a:srgbClr val="FFC000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32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　</a:t>
            </a:r>
            <a:r>
              <a:rPr lang="ja-JP" altLang="en-US" sz="3200" b="1" dirty="0" smtClean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３・４階　１年生教室前（昇降口は東側）</a:t>
            </a:r>
            <a:endParaRPr lang="en-US" altLang="ja-JP" sz="3200" b="1" dirty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3200" b="1" dirty="0">
                <a:solidFill>
                  <a:srgbClr val="D25947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　提出物：</a:t>
            </a:r>
            <a:r>
              <a:rPr lang="ja-JP" altLang="en-US" sz="3200" b="1" dirty="0">
                <a:solidFill>
                  <a:srgbClr val="D25947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入学通知書・</a:t>
            </a:r>
            <a:r>
              <a:rPr kumimoji="1" lang="ja-JP" altLang="en-US" sz="3200" b="1" dirty="0">
                <a:solidFill>
                  <a:srgbClr val="D25947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自動払込</a:t>
            </a:r>
            <a:r>
              <a:rPr kumimoji="1" lang="ja-JP" altLang="en-US" sz="3200" b="1" dirty="0" smtClean="0">
                <a:solidFill>
                  <a:srgbClr val="D25947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利用</a:t>
            </a:r>
            <a:r>
              <a:rPr kumimoji="1" lang="ja-JP" altLang="en-US" sz="3200" b="1" dirty="0">
                <a:solidFill>
                  <a:srgbClr val="D25947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申込</a:t>
            </a:r>
            <a:r>
              <a:rPr kumimoji="1" lang="ja-JP" altLang="en-US" sz="3200" b="1" dirty="0" smtClean="0">
                <a:solidFill>
                  <a:srgbClr val="D25947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書</a:t>
            </a:r>
            <a:endParaRPr lang="en-US" altLang="ja-JP" sz="3200" b="1" dirty="0">
              <a:solidFill>
                <a:srgbClr val="D25947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altLang="ja-JP" sz="3200" b="1" dirty="0" smtClean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※</a:t>
            </a:r>
            <a:r>
              <a:rPr lang="ja-JP" altLang="en-US" sz="3200" b="1" dirty="0" smtClean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諸連絡があるため、</a:t>
            </a:r>
            <a:r>
              <a:rPr lang="ja-JP" altLang="en-US" sz="3200" b="1" u="sng" dirty="0" smtClean="0">
                <a:solidFill>
                  <a:srgbClr val="41414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午後１２時４５分</a:t>
            </a:r>
            <a:r>
              <a:rPr lang="ja-JP" altLang="en-US" sz="3200" b="1" u="sng" dirty="0" smtClean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までに受付</a:t>
            </a:r>
            <a:endParaRPr lang="en-US" altLang="ja-JP" sz="3200" b="1" u="sng" dirty="0" smtClean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32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</a:t>
            </a:r>
            <a:r>
              <a:rPr lang="ja-JP" altLang="en-US" sz="3200" b="1" dirty="0" smtClean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を済ませるよう、お願いいたします。</a:t>
            </a:r>
            <a:endParaRPr lang="ja-JP" altLang="en-US" sz="3200" b="1" dirty="0">
              <a:solidFill>
                <a:srgbClr val="414141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38728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27</a:t>
            </a:fld>
            <a:endParaRPr kumimoji="1"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334005" y="190500"/>
          <a:ext cx="9295770" cy="115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890">
                <a:tc>
                  <a:txBody>
                    <a:bodyPr/>
                    <a:lstStyle/>
                    <a:p>
                      <a:r>
                        <a:rPr kumimoji="1" lang="ja-JP" altLang="en-US" sz="4800" b="1" dirty="0">
                          <a:solidFill>
                            <a:srgbClr val="41414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入学式について</a:t>
                      </a:r>
                      <a:endParaRPr kumimoji="1" lang="en-US" altLang="ja-JP" sz="48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28890" y="2722257"/>
            <a:ext cx="9906000" cy="294892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360000" tIns="108000" anchor="ctr">
            <a:noAutofit/>
          </a:bodyPr>
          <a:lstStyle/>
          <a:p>
            <a:pPr marL="571500" indent="-5715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32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入学式</a:t>
            </a:r>
            <a:endParaRPr lang="en-US" altLang="ja-JP" sz="3200" b="1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32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　</a:t>
            </a:r>
            <a:r>
              <a:rPr lang="ja-JP" altLang="en-US" sz="3200" b="1" dirty="0" smtClean="0">
                <a:solidFill>
                  <a:srgbClr val="FFC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午後１時３０分 開式　</a:t>
            </a:r>
            <a:r>
              <a:rPr lang="ja-JP" altLang="en-US" sz="3200" b="1" dirty="0">
                <a:solidFill>
                  <a:srgbClr val="FFC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</a:t>
            </a:r>
            <a:r>
              <a:rPr lang="ja-JP" altLang="en-US" sz="3200" b="1" dirty="0" smtClean="0">
                <a:solidFill>
                  <a:srgbClr val="FFC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午後２時</a:t>
            </a:r>
            <a:r>
              <a:rPr lang="ja-JP" altLang="en-US" sz="3200" b="1" dirty="0">
                <a:solidFill>
                  <a:srgbClr val="FFC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３</a:t>
            </a:r>
            <a:r>
              <a:rPr lang="ja-JP" altLang="en-US" sz="3200" b="1" dirty="0" smtClean="0">
                <a:solidFill>
                  <a:srgbClr val="FFC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０分 閉式</a:t>
            </a:r>
            <a:endParaRPr lang="en-US" altLang="ja-JP" sz="3200" b="1" dirty="0" smtClean="0">
              <a:solidFill>
                <a:srgbClr val="FFC000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32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</a:t>
            </a:r>
            <a:r>
              <a:rPr lang="ja-JP" altLang="en-US" sz="3200" b="1" dirty="0" smtClean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</a:t>
            </a:r>
            <a:r>
              <a:rPr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※</a:t>
            </a:r>
            <a:r>
              <a:rPr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感染症の拡大防止の観点から、</a:t>
            </a:r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3200" b="1" dirty="0">
                <a:solidFill>
                  <a:srgbClr val="D25947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</a:t>
            </a:r>
            <a:r>
              <a:rPr lang="ja-JP" altLang="en-US" sz="3200" b="1" dirty="0" smtClean="0">
                <a:solidFill>
                  <a:srgbClr val="D25947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　保護者の方の入学式への参列は、</a:t>
            </a:r>
            <a:endParaRPr lang="en-US" altLang="ja-JP" sz="3200" b="1" dirty="0" smtClean="0">
              <a:solidFill>
                <a:srgbClr val="D25947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3200" b="1" dirty="0">
                <a:solidFill>
                  <a:srgbClr val="D25947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</a:t>
            </a:r>
            <a:r>
              <a:rPr lang="ja-JP" altLang="en-US" sz="3200" b="1" dirty="0" smtClean="0">
                <a:solidFill>
                  <a:srgbClr val="D25947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　</a:t>
            </a:r>
            <a:r>
              <a:rPr lang="ja-JP" altLang="en-US" sz="3200" b="1" dirty="0" smtClean="0">
                <a:solidFill>
                  <a:srgbClr val="FFC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各家庭１名</a:t>
            </a:r>
            <a:r>
              <a:rPr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とさせていただきます。</a:t>
            </a:r>
            <a:endParaRPr lang="en-US" altLang="zh-TW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 marL="571500" indent="-5715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3200" b="1" dirty="0" smtClean="0">
                <a:solidFill>
                  <a:srgbClr val="0070C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クラス学活 及び 入学記念写真撮影</a:t>
            </a:r>
            <a:r>
              <a:rPr lang="en-US" altLang="zh-TW" sz="3200" b="1" dirty="0">
                <a:solidFill>
                  <a:srgbClr val="41414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/>
            </a:r>
            <a:br>
              <a:rPr lang="en-US" altLang="zh-TW" sz="3200" b="1" dirty="0">
                <a:solidFill>
                  <a:srgbClr val="41414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</a:br>
            <a:r>
              <a:rPr lang="en-US" altLang="zh-TW" sz="3200" b="1" dirty="0" smtClean="0">
                <a:solidFill>
                  <a:srgbClr val="41414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 </a:t>
            </a:r>
            <a:r>
              <a:rPr lang="ja-JP" altLang="en-US" sz="3200" b="1" dirty="0" smtClean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午</a:t>
            </a:r>
            <a:r>
              <a:rPr lang="ja-JP" altLang="en-US" sz="3200" b="1" dirty="0" smtClean="0">
                <a:solidFill>
                  <a:srgbClr val="41414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後２</a:t>
            </a:r>
            <a:r>
              <a:rPr lang="zh-TW" altLang="en-US" sz="3200" b="1" dirty="0" smtClean="0">
                <a:solidFill>
                  <a:srgbClr val="41414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時</a:t>
            </a:r>
            <a:r>
              <a:rPr lang="ja-JP" altLang="en-US" sz="3200" b="1" dirty="0">
                <a:solidFill>
                  <a:srgbClr val="41414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５</a:t>
            </a:r>
            <a:r>
              <a:rPr lang="ja-JP" altLang="en-US" sz="32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０</a:t>
            </a:r>
            <a:r>
              <a:rPr lang="zh-TW" altLang="en-US" sz="3200" b="1" dirty="0">
                <a:solidFill>
                  <a:srgbClr val="41414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分 </a:t>
            </a:r>
            <a:r>
              <a:rPr lang="zh-TW" altLang="en-US" sz="3200" b="1" dirty="0" smtClean="0">
                <a:solidFill>
                  <a:srgbClr val="41414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～</a:t>
            </a:r>
            <a:endParaRPr lang="en-US" altLang="zh-TW" sz="3200" b="1" dirty="0" smtClean="0">
              <a:solidFill>
                <a:srgbClr val="414141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32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</a:t>
            </a:r>
            <a:r>
              <a:rPr lang="ja-JP" altLang="en-US" sz="3200" b="1" dirty="0" smtClean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</a:t>
            </a:r>
            <a:endParaRPr lang="en-US" altLang="zh-TW" sz="3200" b="1" dirty="0">
              <a:solidFill>
                <a:srgbClr val="414141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ja-JP" altLang="en-US" sz="3200" b="1" dirty="0">
              <a:solidFill>
                <a:srgbClr val="414141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67284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28</a:t>
            </a:fld>
            <a:endParaRPr kumimoji="1"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147584"/>
              </p:ext>
            </p:extLst>
          </p:nvPr>
        </p:nvGraphicFramePr>
        <p:xfrm>
          <a:off x="334005" y="190500"/>
          <a:ext cx="9295770" cy="115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890">
                <a:tc>
                  <a:txBody>
                    <a:bodyPr/>
                    <a:lstStyle/>
                    <a:p>
                      <a:r>
                        <a:rPr kumimoji="1" lang="ja-JP" altLang="en-US" sz="4800" b="1" dirty="0">
                          <a:solidFill>
                            <a:srgbClr val="41414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お知らせ</a:t>
                      </a:r>
                      <a:endParaRPr kumimoji="1" lang="en-US" altLang="ja-JP" sz="48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0" y="2474984"/>
            <a:ext cx="9841345" cy="4951051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360000" tIns="108000" anchor="ctr">
            <a:noAutofit/>
          </a:bodyPr>
          <a:lstStyle/>
          <a:p>
            <a:pPr marL="571500" indent="-5715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4000" b="1" dirty="0" smtClean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学校連絡メール登録のお願い</a:t>
            </a:r>
            <a:endParaRPr lang="en-US" altLang="ja-JP" sz="4000" b="1" dirty="0" smtClean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2800" b="1" dirty="0" smtClean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入学前に学校連絡メールの登録が可能です。</a:t>
            </a:r>
            <a:endParaRPr lang="en-US" altLang="ja-JP" sz="2800" b="1" dirty="0" smtClean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2800" b="1" dirty="0" smtClean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小学校段階で「練馬区学校メール」に登録してある場合は、</a:t>
            </a:r>
            <a:endParaRPr lang="en-US" altLang="ja-JP" sz="2800" b="1" dirty="0" smtClean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2800" b="1" dirty="0" smtClean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登録変更をしていただくことになります。</a:t>
            </a:r>
            <a:endParaRPr lang="en-US" altLang="ja-JP" sz="2800" b="1" dirty="0" smtClean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2800" b="1" dirty="0" smtClean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詳しくは、配布資料をご覧ください。</a:t>
            </a:r>
            <a:endParaRPr lang="en-US" altLang="ja-JP" sz="2800" b="1" dirty="0" smtClean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2800" b="1" dirty="0" smtClean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■</a:t>
            </a:r>
            <a:r>
              <a:rPr lang="ja-JP" altLang="en-US" sz="4000" b="1" dirty="0" smtClean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 学校ホームページをご覧ください</a:t>
            </a:r>
            <a:endParaRPr lang="en-US" altLang="ja-JP" sz="4000" b="1" dirty="0" smtClean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2800" b="1" dirty="0" smtClean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今後、本校のホームページを定期的にご覧ください。</a:t>
            </a:r>
            <a:endParaRPr lang="en-US" altLang="ja-JP" sz="2800" b="1" dirty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en-US" altLang="ja-JP" sz="2800" b="1" dirty="0" smtClean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en-US" altLang="ja-JP" sz="1600" b="1" dirty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en-US" altLang="ja-JP" sz="4000" b="1" dirty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en-US" altLang="ja-JP" sz="3200" b="1" dirty="0">
              <a:solidFill>
                <a:srgbClr val="414141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69061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29</a:t>
            </a:fld>
            <a:endParaRPr kumimoji="1"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147584"/>
              </p:ext>
            </p:extLst>
          </p:nvPr>
        </p:nvGraphicFramePr>
        <p:xfrm>
          <a:off x="334005" y="190500"/>
          <a:ext cx="9295770" cy="115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890">
                <a:tc>
                  <a:txBody>
                    <a:bodyPr/>
                    <a:lstStyle/>
                    <a:p>
                      <a:r>
                        <a:rPr kumimoji="1" lang="ja-JP" altLang="en-US" sz="4800" b="1" dirty="0">
                          <a:solidFill>
                            <a:srgbClr val="41414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お知らせ</a:t>
                      </a:r>
                      <a:endParaRPr kumimoji="1" lang="en-US" altLang="ja-JP" sz="48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-113985" y="2491940"/>
            <a:ext cx="10191750" cy="3269292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360000" tIns="108000" anchor="ctr">
            <a:noAutofit/>
          </a:bodyPr>
          <a:lstStyle/>
          <a:p>
            <a:pPr marL="571500" indent="-5715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40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保護者会について</a:t>
            </a:r>
            <a:endParaRPr lang="en-US" altLang="ja-JP" sz="4000" b="1" dirty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24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第１回の保護者会は、</a:t>
            </a:r>
            <a:r>
              <a:rPr lang="ja-JP" altLang="en-US" sz="3200" b="1" dirty="0" smtClean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４</a:t>
            </a:r>
            <a:r>
              <a:rPr lang="ja-JP" altLang="en-US" sz="2400" b="1" dirty="0" smtClean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月</a:t>
            </a:r>
            <a:r>
              <a:rPr lang="ja-JP" altLang="en-US" sz="3200" b="1" dirty="0" smtClean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２８</a:t>
            </a:r>
            <a:r>
              <a:rPr lang="ja-JP" altLang="en-US" sz="2400" b="1" dirty="0" smtClean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日（木）</a:t>
            </a:r>
            <a:r>
              <a:rPr lang="ja-JP" altLang="en-US" sz="24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午後に予定しております。</a:t>
            </a:r>
            <a:endParaRPr lang="en-US" altLang="ja-JP" sz="2400" b="1" dirty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40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 お問い合わせ</a:t>
            </a:r>
            <a:endParaRPr lang="en-US" altLang="ja-JP" sz="4000" b="1" dirty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en-US" altLang="ja-JP" sz="4000" b="1" dirty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altLang="ja-JP" sz="24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【</a:t>
            </a:r>
            <a:r>
              <a:rPr lang="ja-JP" altLang="en-US" sz="24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受付時間</a:t>
            </a:r>
            <a:r>
              <a:rPr lang="en-US" altLang="ja-JP" sz="24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】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24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平日：午前７時４５分 ～ 午後７時００分</a:t>
            </a:r>
            <a:endParaRPr lang="en-US" altLang="ja-JP" sz="2400" b="1" dirty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ja-JP" altLang="en-US" sz="2400" b="1" dirty="0">
                <a:solidFill>
                  <a:srgbClr val="4141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春休み中の平日：午前８時３０分 ～ 午後４時４５分</a:t>
            </a:r>
            <a:endParaRPr lang="en-US" altLang="ja-JP" sz="4400" b="1" dirty="0">
              <a:solidFill>
                <a:srgbClr val="41414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en-US" altLang="ja-JP" sz="3200" b="1" dirty="0">
              <a:solidFill>
                <a:srgbClr val="414141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674F7CEF-3BA4-4485-9F26-3D4520225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392808"/>
              </p:ext>
            </p:extLst>
          </p:nvPr>
        </p:nvGraphicFramePr>
        <p:xfrm>
          <a:off x="2552700" y="3774161"/>
          <a:ext cx="5781675" cy="1280160"/>
        </p:xfrm>
        <a:graphic>
          <a:graphicData uri="http://schemas.openxmlformats.org/drawingml/2006/table">
            <a:tbl>
              <a:tblPr firstRow="1" bandRow="1"/>
              <a:tblGrid>
                <a:gridCol w="5781675">
                  <a:extLst>
                    <a:ext uri="{9D8B030D-6E8A-4147-A177-3AD203B41FA5}">
                      <a16:colId xmlns:a16="http://schemas.microsoft.com/office/drawing/2014/main" val="217456992"/>
                    </a:ext>
                  </a:extLst>
                </a:gridCol>
              </a:tblGrid>
              <a:tr h="327692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練馬区立石神井西中学校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381138"/>
                  </a:ext>
                </a:extLst>
              </a:tr>
              <a:tr h="499031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副校長　　　　</a:t>
                      </a:r>
                      <a:r>
                        <a:rPr kumimoji="1" lang="ja-JP" altLang="en-US" sz="2400" dirty="0" smtClean="0"/>
                        <a:t>小　林</a:t>
                      </a:r>
                      <a:r>
                        <a:rPr kumimoji="1" lang="ja-JP" altLang="en-US" sz="2400" dirty="0"/>
                        <a:t>　　</a:t>
                      </a:r>
                      <a:r>
                        <a:rPr kumimoji="1" lang="ja-JP" altLang="en-US" sz="2400" dirty="0" smtClean="0"/>
                        <a:t>寿　典</a:t>
                      </a:r>
                      <a:endParaRPr kumimoji="1" lang="en-US" altLang="ja-JP" sz="2400" dirty="0"/>
                    </a:p>
                    <a:p>
                      <a:r>
                        <a:rPr kumimoji="1" lang="ja-JP" altLang="en-US" sz="2400" dirty="0"/>
                        <a:t>電　話　　０３－３９２０－１０３４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221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7195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1"/>
          <a:stretch/>
        </p:blipFill>
        <p:spPr>
          <a:xfrm>
            <a:off x="0" y="0"/>
            <a:ext cx="9906000" cy="643233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852057" y="220203"/>
            <a:ext cx="637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本日はお越しいただき、ありがとうございます。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2256" y="1389015"/>
            <a:ext cx="858883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１　校長あいさつ</a:t>
            </a:r>
            <a:endParaRPr kumimoji="1" lang="en-US" altLang="ja-JP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lvl="0">
              <a:lnSpc>
                <a:spcPts val="3400"/>
              </a:lnSpc>
              <a:defRPr/>
            </a:pP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２　</a:t>
            </a:r>
            <a:r>
              <a:rPr kumimoji="1" lang="ja-JP" altLang="en-US" sz="3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教育課程、学習指導に</a:t>
            </a:r>
            <a:r>
              <a:rPr kumimoji="1" lang="ja-JP" altLang="en-US" sz="36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ついて</a:t>
            </a:r>
            <a:endParaRPr kumimoji="1" lang="en-US" altLang="ja-JP" sz="3600" dirty="0" smtClean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>
              <a:lnSpc>
                <a:spcPts val="3400"/>
              </a:lnSpc>
              <a:defRPr/>
            </a:pPr>
            <a:endParaRPr kumimoji="1" lang="en-US" altLang="ja-JP" sz="3600" dirty="0" smtClean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>
              <a:lnSpc>
                <a:spcPts val="3400"/>
              </a:lnSpc>
              <a:defRPr/>
            </a:pPr>
            <a:r>
              <a:rPr kumimoji="1" lang="ja-JP" altLang="en-US" sz="3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　生活指導、部活動に</a:t>
            </a:r>
            <a:r>
              <a:rPr kumimoji="1" lang="ja-JP" altLang="en-US" sz="36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ついて</a:t>
            </a:r>
            <a:endParaRPr kumimoji="1" lang="en-US" altLang="ja-JP" sz="3600" dirty="0" smtClean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>
              <a:lnSpc>
                <a:spcPts val="3400"/>
              </a:lnSpc>
              <a:defRPr/>
            </a:pP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>
              <a:lnSpc>
                <a:spcPts val="3400"/>
              </a:lnSpc>
              <a:defRPr/>
            </a:pPr>
            <a:r>
              <a:rPr kumimoji="1" lang="ja-JP" altLang="en-US" sz="3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</a:t>
            </a:r>
            <a:r>
              <a:rPr kumimoji="1" lang="ja-JP" altLang="en-US" sz="3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給食・学校納付金に</a:t>
            </a:r>
            <a:r>
              <a:rPr kumimoji="1" lang="ja-JP" altLang="en-US" sz="36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ついて</a:t>
            </a:r>
            <a:endParaRPr kumimoji="1" lang="en-US" altLang="ja-JP" sz="3600" dirty="0" smtClean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400"/>
              </a:lnSpc>
              <a:defRPr/>
            </a:pPr>
            <a:endParaRPr kumimoji="1" lang="en-US" altLang="ja-JP" sz="3600" dirty="0" smtClean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400"/>
              </a:lnSpc>
              <a:defRPr/>
            </a:pPr>
            <a:r>
              <a:rPr kumimoji="1" lang="ja-JP" altLang="en-US" sz="3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kumimoji="1" lang="ja-JP" altLang="en-US" sz="36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入学式</a:t>
            </a:r>
            <a:r>
              <a:rPr kumimoji="1" lang="ja-JP" altLang="en-US" sz="3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・入学に向けての</a:t>
            </a:r>
            <a:r>
              <a:rPr kumimoji="1" lang="ja-JP" altLang="en-US" sz="36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準備</a:t>
            </a:r>
            <a:endParaRPr kumimoji="1" lang="en-US" altLang="ja-JP" sz="3600" dirty="0" smtClean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400"/>
              </a:lnSpc>
              <a:defRPr/>
            </a:pPr>
            <a:endParaRPr kumimoji="1" lang="en-US" altLang="ja-JP" sz="2800" dirty="0" smtClean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諸連絡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547C2-7BAF-4E49-BEB6-7C6890956B17}" type="slidenum">
              <a:rPr kumimoji="1" lang="ja-JP" altLang="en-US" sz="17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901571"/>
              </p:ext>
            </p:extLst>
          </p:nvPr>
        </p:nvGraphicFramePr>
        <p:xfrm>
          <a:off x="633020" y="127707"/>
          <a:ext cx="9295770" cy="115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b="1" dirty="0" smtClean="0">
                          <a:solidFill>
                            <a:srgbClr val="41414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次　第</a:t>
                      </a:r>
                      <a:endParaRPr kumimoji="1" lang="ja-JP" altLang="en-US" sz="40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endParaRPr kumimoji="1" lang="ja-JP" altLang="en-US" b="0" dirty="0">
                        <a:solidFill>
                          <a:srgbClr val="414141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7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BB5698-2C08-40B7-BB43-4F8088900326}"/>
              </a:ext>
            </a:extLst>
          </p:cNvPr>
          <p:cNvSpPr txBox="1"/>
          <p:nvPr/>
        </p:nvSpPr>
        <p:spPr>
          <a:xfrm>
            <a:off x="0" y="1198245"/>
            <a:ext cx="9906000" cy="4075859"/>
          </a:xfrm>
          <a:prstGeom prst="rect">
            <a:avLst/>
          </a:prstGeom>
          <a:noFill/>
        </p:spPr>
        <p:txBody>
          <a:bodyPr wrap="square" lIns="180000" tIns="0" rIns="18000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600" b="1" dirty="0">
                <a:latin typeface="+mn-ea"/>
              </a:rPr>
              <a:t>本日はご多用の中、</a:t>
            </a:r>
            <a:endParaRPr kumimoji="1" lang="en-US" altLang="ja-JP" sz="36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3600" b="1" dirty="0">
                <a:latin typeface="+mn-ea"/>
              </a:rPr>
              <a:t>新入生入学説明会にお越しいただき</a:t>
            </a:r>
            <a:endParaRPr kumimoji="1" lang="en-US" altLang="ja-JP" sz="36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3600" b="1" dirty="0">
                <a:latin typeface="+mn-ea"/>
              </a:rPr>
              <a:t>ありがとうございました。</a:t>
            </a:r>
            <a:endParaRPr kumimoji="1" lang="en-US" altLang="ja-JP" sz="36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3600" b="1" dirty="0">
                <a:latin typeface="+mn-ea"/>
              </a:rPr>
              <a:t>教職員一同、</a:t>
            </a:r>
            <a:endParaRPr kumimoji="1" lang="en-US" altLang="ja-JP" sz="36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3600" b="1" dirty="0">
                <a:latin typeface="+mn-ea"/>
              </a:rPr>
              <a:t>お子さまのご入学を心待ちにしております。</a:t>
            </a:r>
          </a:p>
        </p:txBody>
      </p:sp>
      <p:pic>
        <p:nvPicPr>
          <p:cNvPr id="5" name="図 4" descr="U:\【教員個人フォルダー &amp; 教科】\【教員個人フォルダー &amp; 教科】\【教員個人フォルダ】\白川0724\作業用\研究発表会\紀要\【校内完成版】初稿 入稿用-0111\素材\校章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993" y="0"/>
            <a:ext cx="1701007" cy="1628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4812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42256" y="1053789"/>
            <a:ext cx="637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ようこそ、石神井西中学校へ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2256" y="3657104"/>
            <a:ext cx="85888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教育目標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2256" y="4204498"/>
            <a:ext cx="85888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3000"/>
              </a:lnSpc>
              <a:buFont typeface="Wingdings" panose="05000000000000000000" pitchFamily="2" charset="2"/>
              <a:buChar char="l"/>
              <a:defRPr/>
            </a:pPr>
            <a:r>
              <a:rPr lang="ja-JP" altLang="ja-JP" sz="28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仕事と勉強にうち込み、実行力のある人</a:t>
            </a:r>
          </a:p>
          <a:p>
            <a:pPr marL="571500" indent="-571500">
              <a:lnSpc>
                <a:spcPts val="3000"/>
              </a:lnSpc>
              <a:buFont typeface="Wingdings" panose="05000000000000000000" pitchFamily="2" charset="2"/>
              <a:buChar char="l"/>
              <a:defRPr/>
            </a:pPr>
            <a:r>
              <a:rPr lang="ja-JP" altLang="ja-JP" sz="28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健康で自主性に富み、規律ある生活を送る</a:t>
            </a:r>
            <a:r>
              <a:rPr lang="ja-JP" altLang="ja-JP" sz="28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</a:t>
            </a:r>
            <a:endParaRPr lang="en-US" altLang="ja-JP" sz="2800" dirty="0" smtClean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571500" indent="-571500">
              <a:lnSpc>
                <a:spcPts val="3000"/>
              </a:lnSpc>
              <a:buFont typeface="Wingdings" panose="05000000000000000000" pitchFamily="2" charset="2"/>
              <a:buChar char="l"/>
              <a:defRPr/>
            </a:pPr>
            <a:r>
              <a:rPr lang="ja-JP" altLang="ja-JP" sz="28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自由と責任を重んじ、見通しをもって行動する人</a:t>
            </a:r>
          </a:p>
          <a:p>
            <a:pPr marL="571500" indent="-571500">
              <a:lnSpc>
                <a:spcPts val="3000"/>
              </a:lnSpc>
              <a:buFont typeface="Wingdings" panose="05000000000000000000" pitchFamily="2" charset="2"/>
              <a:buChar char="l"/>
              <a:defRPr/>
            </a:pPr>
            <a:r>
              <a:rPr lang="ja-JP" altLang="ja-JP" sz="28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自他を大切にし、建設的に意見を述べる</a:t>
            </a:r>
            <a:r>
              <a:rPr lang="ja-JP" altLang="ja-JP" sz="28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</a:t>
            </a:r>
            <a:endParaRPr lang="ja-JP" altLang="ja-JP" sz="2800" dirty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2256" y="1732948"/>
            <a:ext cx="29309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校訓</a:t>
            </a:r>
          </a:p>
        </p:txBody>
      </p:sp>
      <p:sp>
        <p:nvSpPr>
          <p:cNvPr id="7" name="楕円 6"/>
          <p:cNvSpPr/>
          <p:nvPr/>
        </p:nvSpPr>
        <p:spPr>
          <a:xfrm>
            <a:off x="642256" y="2314953"/>
            <a:ext cx="1847726" cy="99798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楕円 10"/>
          <p:cNvSpPr/>
          <p:nvPr/>
        </p:nvSpPr>
        <p:spPr>
          <a:xfrm>
            <a:off x="2963756" y="2314952"/>
            <a:ext cx="1847726" cy="997988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楕円 11"/>
          <p:cNvSpPr/>
          <p:nvPr/>
        </p:nvSpPr>
        <p:spPr>
          <a:xfrm>
            <a:off x="5173559" y="2314952"/>
            <a:ext cx="1847726" cy="997988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楕円 12"/>
          <p:cNvSpPr/>
          <p:nvPr/>
        </p:nvSpPr>
        <p:spPr>
          <a:xfrm>
            <a:off x="7383360" y="2356445"/>
            <a:ext cx="1847726" cy="997988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71676" y="2450974"/>
            <a:ext cx="1251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叡智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76179" y="2450974"/>
            <a:ext cx="1251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健康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00048" y="2450974"/>
            <a:ext cx="1251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自治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709849" y="2473327"/>
            <a:ext cx="1251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共生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547C2-7BAF-4E49-BEB6-7C6890956B17}" type="slidenum">
              <a:rPr kumimoji="1" lang="ja-JP" altLang="en-US" sz="17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660797"/>
              </p:ext>
            </p:extLst>
          </p:nvPr>
        </p:nvGraphicFramePr>
        <p:xfrm>
          <a:off x="633018" y="123965"/>
          <a:ext cx="3458691" cy="115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8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b="1" dirty="0" smtClean="0">
                          <a:solidFill>
                            <a:srgbClr val="41414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校長あいさつ</a:t>
                      </a:r>
                      <a:endParaRPr kumimoji="1" lang="ja-JP" altLang="en-US" sz="40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endParaRPr kumimoji="1" lang="ja-JP" altLang="en-US" b="0" dirty="0">
                        <a:solidFill>
                          <a:srgbClr val="414141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8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表 21"/>
          <p:cNvGraphicFramePr>
            <a:graphicFrameLocks noGrp="1"/>
          </p:cNvGraphicFramePr>
          <p:nvPr>
            <p:extLst/>
          </p:nvPr>
        </p:nvGraphicFramePr>
        <p:xfrm>
          <a:off x="334005" y="190500"/>
          <a:ext cx="9295770" cy="115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890">
                <a:tc>
                  <a:txBody>
                    <a:bodyPr/>
                    <a:lstStyle/>
                    <a:p>
                      <a:r>
                        <a:rPr kumimoji="1" lang="ja-JP" altLang="en-US" sz="4000" b="1" dirty="0">
                          <a:solidFill>
                            <a:srgbClr val="41414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教育課程</a:t>
                      </a:r>
                      <a:r>
                        <a:rPr kumimoji="1" lang="ja-JP" altLang="en-US" sz="2800" b="1" dirty="0">
                          <a:solidFill>
                            <a:srgbClr val="41414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について</a:t>
                      </a:r>
                      <a:endParaRPr kumimoji="1" lang="ja-JP" altLang="en-US" sz="40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kumimoji="1" lang="ja-JP" altLang="en-US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標準授業時数｜１年生　</a:t>
                      </a:r>
                      <a:r>
                        <a:rPr kumimoji="1" lang="ja-JP" altLang="en-US" sz="1400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年間 </a:t>
                      </a:r>
                      <a:r>
                        <a:rPr kumimoji="1" lang="en-US" altLang="ja-JP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1015</a:t>
                      </a:r>
                      <a:r>
                        <a:rPr kumimoji="1" lang="ja-JP" altLang="en-US" sz="1400" b="0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時間</a:t>
                      </a:r>
                      <a:endParaRPr kumimoji="1" lang="ja-JP" altLang="en-US" sz="1400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表 22"/>
          <p:cNvGraphicFramePr>
            <a:graphicFrameLocks noGrp="1"/>
          </p:cNvGraphicFramePr>
          <p:nvPr>
            <p:extLst/>
          </p:nvPr>
        </p:nvGraphicFramePr>
        <p:xfrm>
          <a:off x="133666" y="1628775"/>
          <a:ext cx="9696447" cy="36949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8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40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8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81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34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758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5903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49736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rgbClr val="4D4D4D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学</a:t>
                      </a:r>
                      <a:endParaRPr kumimoji="1" lang="en-US" altLang="ja-JP" sz="2000" b="0" dirty="0">
                        <a:solidFill>
                          <a:srgbClr val="4D4D4D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2000" b="0" dirty="0">
                        <a:solidFill>
                          <a:srgbClr val="4D4D4D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0" dirty="0">
                          <a:solidFill>
                            <a:srgbClr val="4D4D4D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rgbClr val="4D4D4D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必修教科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050" b="0" dirty="0">
                          <a:solidFill>
                            <a:srgbClr val="4D4D4D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特別の教科</a:t>
                      </a:r>
                      <a:endParaRPr kumimoji="1" lang="en-US" altLang="ja-JP" sz="1050" b="0" dirty="0">
                        <a:solidFill>
                          <a:srgbClr val="4D4D4D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b="0" dirty="0">
                          <a:solidFill>
                            <a:srgbClr val="4D4D4D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道徳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rgbClr val="4D4D4D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特別活動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rgbClr val="4D4D4D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総合的な学習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rgbClr val="4D4D4D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総授業</a:t>
                      </a:r>
                      <a:endParaRPr kumimoji="1" lang="en-US" altLang="ja-JP" b="0" dirty="0">
                        <a:solidFill>
                          <a:srgbClr val="4D4D4D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b="0" dirty="0">
                          <a:solidFill>
                            <a:srgbClr val="4D4D4D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時　数</a:t>
                      </a:r>
                      <a:r>
                        <a:rPr kumimoji="1" lang="en-US" altLang="ja-JP" b="0" dirty="0">
                          <a:solidFill>
                            <a:srgbClr val="4D4D4D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/>
                      </a:r>
                      <a:br>
                        <a:rPr kumimoji="1" lang="en-US" altLang="ja-JP" b="0" dirty="0">
                          <a:solidFill>
                            <a:srgbClr val="4D4D4D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</a:br>
                      <a:r>
                        <a:rPr kumimoji="1" lang="ja-JP" altLang="en-US" b="0" dirty="0">
                          <a:solidFill>
                            <a:srgbClr val="4D4D4D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（年間）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98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rgbClr val="4D4D4D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国語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rgbClr val="4D4D4D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社会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rgbClr val="4D4D4D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数学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rgbClr val="4D4D4D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理科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rgbClr val="4D4D4D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音楽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rgbClr val="4D4D4D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美術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rgbClr val="4D4D4D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保健体育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rgbClr val="4D4D4D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技術家庭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rgbClr val="4D4D4D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英語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4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rgbClr val="4D4D4D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１年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140</a:t>
                      </a:r>
                    </a:p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４</a:t>
                      </a:r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105(</a:t>
                      </a:r>
                      <a:r>
                        <a:rPr kumimoji="1" lang="ja-JP" altLang="en-US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３</a:t>
                      </a:r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140</a:t>
                      </a:r>
                    </a:p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４</a:t>
                      </a:r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105</a:t>
                      </a:r>
                    </a:p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３</a:t>
                      </a:r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45</a:t>
                      </a:r>
                    </a:p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(1.3)</a:t>
                      </a:r>
                      <a:endParaRPr kumimoji="1" lang="ja-JP" altLang="en-US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45</a:t>
                      </a:r>
                    </a:p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(1.3)</a:t>
                      </a:r>
                      <a:endParaRPr kumimoji="1" lang="ja-JP" altLang="en-US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105(</a:t>
                      </a:r>
                      <a:r>
                        <a:rPr kumimoji="1" lang="ja-JP" altLang="en-US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３</a:t>
                      </a:r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70</a:t>
                      </a:r>
                    </a:p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２</a:t>
                      </a:r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140(</a:t>
                      </a:r>
                      <a:r>
                        <a:rPr kumimoji="1" lang="ja-JP" altLang="en-US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４</a:t>
                      </a:r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35</a:t>
                      </a:r>
                    </a:p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１</a:t>
                      </a:r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35</a:t>
                      </a:r>
                    </a:p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１</a:t>
                      </a:r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50</a:t>
                      </a:r>
                      <a:endParaRPr kumimoji="1" lang="en-US" altLang="ja-JP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(1.4</a:t>
                      </a:r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1015</a:t>
                      </a:r>
                      <a:endParaRPr kumimoji="1" lang="ja-JP" altLang="en-US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4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rgbClr val="4D4D4D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２年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140</a:t>
                      </a:r>
                    </a:p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４</a:t>
                      </a:r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105(</a:t>
                      </a:r>
                      <a:r>
                        <a:rPr kumimoji="1" lang="ja-JP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３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105(</a:t>
                      </a:r>
                      <a:r>
                        <a:rPr kumimoji="1" lang="ja-JP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３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140</a:t>
                      </a:r>
                    </a:p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４</a:t>
                      </a:r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１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１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105(</a:t>
                      </a:r>
                      <a:r>
                        <a:rPr kumimoji="1" lang="ja-JP" altLang="en-US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３</a:t>
                      </a:r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70</a:t>
                      </a:r>
                    </a:p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２</a:t>
                      </a:r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140</a:t>
                      </a:r>
                    </a:p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４</a:t>
                      </a:r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１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１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70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２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1015</a:t>
                      </a:r>
                      <a:endParaRPr kumimoji="1" lang="ja-JP" altLang="en-US" sz="1600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4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rgbClr val="4D4D4D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３年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105(</a:t>
                      </a:r>
                      <a:r>
                        <a:rPr kumimoji="1" lang="ja-JP" altLang="en-US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３</a:t>
                      </a:r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140</a:t>
                      </a:r>
                    </a:p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４</a:t>
                      </a:r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140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４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140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４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１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１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105(</a:t>
                      </a:r>
                      <a:r>
                        <a:rPr kumimoji="1" lang="ja-JP" altLang="en-US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３</a:t>
                      </a:r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35</a:t>
                      </a:r>
                    </a:p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１</a:t>
                      </a:r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140</a:t>
                      </a:r>
                    </a:p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４</a:t>
                      </a:r>
                      <a:r>
                        <a:rPr kumimoji="1" lang="en-US" altLang="ja-JP" sz="1600" b="1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１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１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70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２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4D4D4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1015</a:t>
                      </a:r>
                      <a:endParaRPr kumimoji="1" lang="ja-JP" altLang="en-US" sz="1600" dirty="0">
                        <a:solidFill>
                          <a:srgbClr val="4D4D4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正方形/長方形 23"/>
          <p:cNvSpPr/>
          <p:nvPr/>
        </p:nvSpPr>
        <p:spPr>
          <a:xfrm>
            <a:off x="133666" y="5372228"/>
            <a:ext cx="9696447" cy="1076430"/>
          </a:xfrm>
          <a:prstGeom prst="rect">
            <a:avLst/>
          </a:prstGeom>
          <a:ln w="15875">
            <a:solidFill>
              <a:srgbClr val="414141"/>
            </a:solidFill>
            <a:prstDash val="dash"/>
          </a:ln>
        </p:spPr>
        <p:txBody>
          <a:bodyPr wrap="square" tIns="14400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それぞれの数字は、年間の合計時数です。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括弧内の数字は１週間に行う授業の時数であり、年間３５週間授業を行うものとして計算します。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１年生の「音楽」「美術」「総合的な学習の時間」は、週に２時間設定される期間があります。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2252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167036"/>
              </p:ext>
            </p:extLst>
          </p:nvPr>
        </p:nvGraphicFramePr>
        <p:xfrm>
          <a:off x="334005" y="190500"/>
          <a:ext cx="9295770" cy="115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b="1" dirty="0" smtClean="0">
                          <a:solidFill>
                            <a:srgbClr val="41414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生活時程</a:t>
                      </a:r>
                      <a:endParaRPr kumimoji="1" lang="ja-JP" altLang="en-US" sz="40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endParaRPr kumimoji="1" lang="ja-JP" altLang="en-US" b="0" dirty="0">
                        <a:solidFill>
                          <a:srgbClr val="414141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0" y="1162593"/>
            <a:ext cx="9906000" cy="4612927"/>
          </a:xfrm>
          <a:prstGeom prst="rect">
            <a:avLst/>
          </a:prstGeom>
          <a:gradFill flip="none" rotWithShape="1">
            <a:gsLst>
              <a:gs pos="0">
                <a:srgbClr val="3B4772">
                  <a:alpha val="15000"/>
                </a:srgbClr>
              </a:gs>
              <a:gs pos="100000">
                <a:srgbClr val="FFFF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flipH="1">
            <a:off x="0" y="1162593"/>
            <a:ext cx="9906000" cy="4191917"/>
          </a:xfrm>
          <a:prstGeom prst="rect">
            <a:avLst/>
          </a:prstGeom>
          <a:noFill/>
        </p:spPr>
        <p:txBody>
          <a:bodyPr wrap="square" lIns="468000" tIns="0" rIns="18000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kumimoji="1" lang="ja-JP" altLang="en-US" sz="2800" b="1" dirty="0" smtClean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授業</a:t>
            </a:r>
            <a:r>
              <a:rPr kumimoji="1" lang="ja-JP" altLang="en-US" sz="28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時間は</a:t>
            </a:r>
            <a:r>
              <a:rPr kumimoji="1" lang="en-US" altLang="ja-JP" sz="28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3600" b="1" dirty="0">
                <a:solidFill>
                  <a:srgbClr val="D2594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egoe UI" panose="020B0502040204020203" pitchFamily="34" charset="0"/>
              </a:rPr>
              <a:t>50</a:t>
            </a:r>
            <a:r>
              <a:rPr kumimoji="1" lang="ja-JP" altLang="en-US" sz="2000" b="1" dirty="0">
                <a:solidFill>
                  <a:srgbClr val="D2594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</a:t>
            </a:r>
            <a:r>
              <a:rPr kumimoji="1" lang="ja-JP" altLang="en-US" sz="2800" b="1" dirty="0">
                <a:solidFill>
                  <a:srgbClr val="D2594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8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が標準</a:t>
            </a:r>
          </a:p>
          <a:p>
            <a:pPr marL="361950" indent="-4320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kumimoji="1" lang="ja-JP" altLang="en-US" sz="28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月・火・木・金曜日 </a:t>
            </a:r>
            <a:r>
              <a:rPr kumimoji="1" lang="ja-JP" altLang="en-US" sz="3600" b="1" dirty="0">
                <a:solidFill>
                  <a:srgbClr val="D2594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</a:t>
            </a:r>
            <a:r>
              <a:rPr kumimoji="1" lang="ja-JP" altLang="en-US" sz="2000" b="1" dirty="0">
                <a:solidFill>
                  <a:srgbClr val="D2594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</a:t>
            </a:r>
            <a:r>
              <a:rPr kumimoji="1" lang="ja-JP" altLang="en-US" sz="20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授業</a:t>
            </a:r>
            <a:r>
              <a:rPr kumimoji="1" lang="ja-JP" altLang="en-US" sz="28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｜水曜日 </a:t>
            </a:r>
            <a:r>
              <a:rPr kumimoji="1" lang="ja-JP" altLang="en-US" sz="3600" b="1" dirty="0">
                <a:solidFill>
                  <a:srgbClr val="D2594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kumimoji="1" lang="ja-JP" altLang="en-US" sz="2000" b="1" dirty="0">
                <a:solidFill>
                  <a:srgbClr val="D2594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</a:t>
            </a:r>
            <a:r>
              <a:rPr kumimoji="1" lang="ja-JP" altLang="en-US" sz="20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授業</a:t>
            </a:r>
            <a:r>
              <a:rPr kumimoji="1" lang="ja-JP" altLang="en-US" sz="28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ja-JP" altLang="en-US" sz="28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20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木曜日は５時間授業で，生徒会行事･委員会活動などを行うことがある。</a:t>
            </a:r>
          </a:p>
          <a:p>
            <a:pPr marL="361950" indent="-4320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kumimoji="1" lang="ja-JP" altLang="en-US" sz="28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年間８</a:t>
            </a:r>
            <a:r>
              <a:rPr kumimoji="1" lang="ja-JP" altLang="en-US" sz="20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</a:t>
            </a:r>
            <a:r>
              <a:rPr kumimoji="1" lang="en-US" altLang="ja-JP" sz="24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24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８月を除く６月～翌年２月まで</a:t>
            </a:r>
            <a:r>
              <a:rPr kumimoji="1" lang="en-US" altLang="ja-JP" sz="24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sz="24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800" b="1" dirty="0">
                <a:solidFill>
                  <a:srgbClr val="D2594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第二土曜日</a:t>
            </a:r>
            <a:r>
              <a:rPr kumimoji="1" lang="ja-JP" altLang="en-US" sz="2000" b="1" dirty="0">
                <a:solidFill>
                  <a:srgbClr val="D2594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に授業</a:t>
            </a:r>
            <a:r>
              <a:rPr kumimoji="1" lang="ja-JP" altLang="en-US" sz="28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ja-JP" altLang="en-US" sz="28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20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第二土曜日は，</a:t>
            </a:r>
            <a:r>
              <a:rPr kumimoji="1" lang="ja-JP" altLang="en-US" sz="3600" b="1" dirty="0">
                <a:solidFill>
                  <a:srgbClr val="D2594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r>
              <a:rPr kumimoji="1" lang="ja-JP" altLang="en-US" sz="2000" b="1" dirty="0">
                <a:solidFill>
                  <a:srgbClr val="D2594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</a:t>
            </a:r>
            <a:r>
              <a:rPr kumimoji="1" lang="ja-JP" altLang="en-US" sz="20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授業</a:t>
            </a:r>
            <a:r>
              <a:rPr kumimoji="1" lang="ja-JP" altLang="en-US" sz="28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</a:p>
          <a:p>
            <a:pPr marL="361950" indent="-4320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kumimoji="1" lang="ja-JP" altLang="en-US" sz="28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ja-JP" altLang="en-US" sz="20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曜 </a:t>
            </a:r>
            <a:r>
              <a:rPr kumimoji="1" lang="ja-JP" altLang="en-US" sz="28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 </a:t>
            </a:r>
            <a:r>
              <a:rPr kumimoji="1" lang="ja-JP" altLang="en-US" sz="2800" b="1" dirty="0" smtClean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金</a:t>
            </a:r>
            <a:r>
              <a:rPr kumimoji="1" lang="ja-JP" altLang="en-US" sz="2000" b="1" dirty="0" smtClean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曜日</a:t>
            </a:r>
            <a:r>
              <a:rPr kumimoji="1" lang="ja-JP" altLang="en-US" sz="28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ja-JP" altLang="en-US" sz="2800" b="1" dirty="0" smtClean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土曜日</a:t>
            </a:r>
            <a:r>
              <a:rPr kumimoji="1" lang="ja-JP" altLang="en-US" sz="2000" b="1" dirty="0" smtClean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も含めて</a:t>
            </a:r>
            <a:r>
              <a:rPr kumimoji="1" lang="ja-JP" altLang="en-US" sz="2800" b="1" dirty="0" smtClean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，</a:t>
            </a:r>
            <a:r>
              <a:rPr kumimoji="1" lang="ja-JP" altLang="en-US" sz="2800" b="1" dirty="0">
                <a:solidFill>
                  <a:srgbClr val="D2594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朝の読書</a:t>
            </a:r>
            <a:r>
              <a:rPr kumimoji="1" lang="ja-JP" altLang="en-US" sz="20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を実施</a:t>
            </a:r>
            <a:r>
              <a:rPr kumimoji="1" lang="ja-JP" altLang="en-US" sz="28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ja-JP" altLang="en-US" sz="28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2000" b="1" dirty="0">
                <a:solidFill>
                  <a:srgbClr val="41414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朝読書で読む本は，各自で用意。学校の図書室で借りることもできます。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2653335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081316"/>
              </p:ext>
            </p:extLst>
          </p:nvPr>
        </p:nvGraphicFramePr>
        <p:xfrm>
          <a:off x="174461" y="177621"/>
          <a:ext cx="9295770" cy="115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b="1" dirty="0" smtClean="0">
                          <a:solidFill>
                            <a:srgbClr val="4B4B4B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一日の時程</a:t>
                      </a:r>
                      <a:endParaRPr kumimoji="1" lang="ja-JP" altLang="en-US" sz="4000" b="1" dirty="0">
                        <a:solidFill>
                          <a:srgbClr val="41414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endParaRPr kumimoji="1" lang="ja-JP" altLang="en-US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496361"/>
              </p:ext>
            </p:extLst>
          </p:nvPr>
        </p:nvGraphicFramePr>
        <p:xfrm>
          <a:off x="1635454" y="1047744"/>
          <a:ext cx="5879771" cy="5276855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186523">
                  <a:extLst>
                    <a:ext uri="{9D8B030D-6E8A-4147-A177-3AD203B41FA5}">
                      <a16:colId xmlns:a16="http://schemas.microsoft.com/office/drawing/2014/main" val="140872562"/>
                    </a:ext>
                  </a:extLst>
                </a:gridCol>
                <a:gridCol w="2346624">
                  <a:extLst>
                    <a:ext uri="{9D8B030D-6E8A-4147-A177-3AD203B41FA5}">
                      <a16:colId xmlns:a16="http://schemas.microsoft.com/office/drawing/2014/main" val="3806436913"/>
                    </a:ext>
                  </a:extLst>
                </a:gridCol>
                <a:gridCol w="2346624">
                  <a:extLst>
                    <a:ext uri="{9D8B030D-6E8A-4147-A177-3AD203B41FA5}">
                      <a16:colId xmlns:a16="http://schemas.microsoft.com/office/drawing/2014/main" val="1930003039"/>
                    </a:ext>
                  </a:extLst>
                </a:gridCol>
              </a:tblGrid>
              <a:tr h="419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bg1"/>
                          </a:solidFill>
                          <a:effectLst/>
                        </a:rPr>
                        <a:t>日　課</a:t>
                      </a:r>
                      <a:endParaRPr lang="ja-JP" sz="1800" b="1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37" marR="5003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41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bg1"/>
                          </a:solidFill>
                          <a:effectLst/>
                        </a:rPr>
                        <a:t>月曜日 ～ 金曜日</a:t>
                      </a:r>
                      <a:endParaRPr lang="ja-JP" sz="1800" b="1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37" marR="5003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41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bg1"/>
                          </a:solidFill>
                          <a:effectLst/>
                        </a:rPr>
                        <a:t>第二土曜日</a:t>
                      </a:r>
                      <a:endParaRPr lang="ja-JP" sz="1800" b="1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37" marR="5003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41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135071"/>
                  </a:ext>
                </a:extLst>
              </a:tr>
              <a:tr h="320519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登校</a:t>
                      </a: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37" marR="5003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8:25</a:t>
                      </a: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8:25</a:t>
                      </a: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7119021"/>
                  </a:ext>
                </a:extLst>
              </a:tr>
              <a:tr h="320519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414141"/>
                          </a:solidFill>
                          <a:effectLst/>
                        </a:rPr>
                        <a:t>朝の読書</a:t>
                      </a:r>
                      <a:endParaRPr lang="ja-JP" sz="1800" b="1" kern="100" dirty="0">
                        <a:solidFill>
                          <a:srgbClr val="41414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37" marR="5003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8:25 </a:t>
                      </a:r>
                      <a:r>
                        <a:rPr lang="ja-JP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～ </a:t>
                      </a: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8:35</a:t>
                      </a: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8:25 </a:t>
                      </a:r>
                      <a:r>
                        <a:rPr lang="ja-JP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～ </a:t>
                      </a: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8:35</a:t>
                      </a: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6859282"/>
                  </a:ext>
                </a:extLst>
              </a:tr>
              <a:tr h="320519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414141"/>
                          </a:solidFill>
                          <a:effectLst/>
                        </a:rPr>
                        <a:t>朝の会</a:t>
                      </a:r>
                      <a:endParaRPr lang="ja-JP" sz="1800" b="1" kern="100" dirty="0">
                        <a:solidFill>
                          <a:srgbClr val="41414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37" marR="5003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8:35 </a:t>
                      </a:r>
                      <a:r>
                        <a:rPr lang="ja-JP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～</a:t>
                      </a: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8:40</a:t>
                      </a: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8:35 </a:t>
                      </a:r>
                      <a:r>
                        <a:rPr lang="ja-JP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～</a:t>
                      </a: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8:40</a:t>
                      </a: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9818729"/>
                  </a:ext>
                </a:extLst>
              </a:tr>
              <a:tr h="320519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414141"/>
                          </a:solidFill>
                          <a:effectLst/>
                        </a:rPr>
                        <a:t>１校時</a:t>
                      </a:r>
                      <a:endParaRPr lang="ja-JP" sz="1800" b="1" kern="100" dirty="0">
                        <a:solidFill>
                          <a:srgbClr val="41414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37" marR="5003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8:45 </a:t>
                      </a:r>
                      <a:r>
                        <a:rPr lang="ja-JP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～</a:t>
                      </a: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9:35</a:t>
                      </a: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8:45 </a:t>
                      </a:r>
                      <a:r>
                        <a:rPr lang="ja-JP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～</a:t>
                      </a: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9:35</a:t>
                      </a: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6959047"/>
                  </a:ext>
                </a:extLst>
              </a:tr>
              <a:tr h="320519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414141"/>
                          </a:solidFill>
                          <a:effectLst/>
                        </a:rPr>
                        <a:t>２校時</a:t>
                      </a:r>
                      <a:endParaRPr lang="ja-JP" sz="1800" b="1" kern="100" dirty="0">
                        <a:solidFill>
                          <a:srgbClr val="41414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37" marR="5003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9:45 </a:t>
                      </a:r>
                      <a:r>
                        <a:rPr lang="ja-JP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～</a:t>
                      </a: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10:35</a:t>
                      </a: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9:45 </a:t>
                      </a:r>
                      <a:r>
                        <a:rPr lang="ja-JP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～</a:t>
                      </a: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10:35</a:t>
                      </a: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9081700"/>
                  </a:ext>
                </a:extLst>
              </a:tr>
              <a:tr h="320519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414141"/>
                          </a:solidFill>
                          <a:effectLst/>
                        </a:rPr>
                        <a:t>３校時</a:t>
                      </a:r>
                      <a:endParaRPr lang="ja-JP" sz="1800" b="1" kern="100" dirty="0">
                        <a:solidFill>
                          <a:srgbClr val="41414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37" marR="5003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10:45 </a:t>
                      </a:r>
                      <a:r>
                        <a:rPr lang="ja-JP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～</a:t>
                      </a: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11:35</a:t>
                      </a: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10:45 </a:t>
                      </a:r>
                      <a:r>
                        <a:rPr lang="ja-JP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～</a:t>
                      </a: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11:35</a:t>
                      </a: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1587096"/>
                  </a:ext>
                </a:extLst>
              </a:tr>
              <a:tr h="320519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414141"/>
                          </a:solidFill>
                          <a:effectLst/>
                        </a:rPr>
                        <a:t>４校時</a:t>
                      </a:r>
                      <a:endParaRPr lang="ja-JP" sz="1800" b="1" kern="100" dirty="0">
                        <a:solidFill>
                          <a:srgbClr val="41414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37" marR="5003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11:45 </a:t>
                      </a:r>
                      <a:r>
                        <a:rPr lang="ja-JP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～</a:t>
                      </a: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12:35</a:t>
                      </a: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682996"/>
                  </a:ext>
                </a:extLst>
              </a:tr>
              <a:tr h="320519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414141"/>
                          </a:solidFill>
                          <a:effectLst/>
                        </a:rPr>
                        <a:t>給食準備</a:t>
                      </a:r>
                      <a:endParaRPr lang="ja-JP" sz="1800" b="1" kern="100" dirty="0">
                        <a:solidFill>
                          <a:srgbClr val="41414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37" marR="5003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12:35 </a:t>
                      </a:r>
                      <a:r>
                        <a:rPr lang="ja-JP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～</a:t>
                      </a: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12:45</a:t>
                      </a: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012883"/>
                  </a:ext>
                </a:extLst>
              </a:tr>
              <a:tr h="320519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414141"/>
                          </a:solidFill>
                          <a:effectLst/>
                        </a:rPr>
                        <a:t>給　食</a:t>
                      </a:r>
                      <a:endParaRPr lang="ja-JP" sz="1800" b="1" kern="100" dirty="0">
                        <a:solidFill>
                          <a:srgbClr val="41414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37" marR="5003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12:45 </a:t>
                      </a:r>
                      <a:r>
                        <a:rPr lang="ja-JP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～</a:t>
                      </a: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13:05</a:t>
                      </a: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679526"/>
                  </a:ext>
                </a:extLst>
              </a:tr>
              <a:tr h="370385">
                <a:tc>
                  <a:txBody>
                    <a:bodyPr/>
                    <a:lstStyle/>
                    <a:p>
                      <a:pPr algn="di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414141"/>
                          </a:solidFill>
                          <a:effectLst/>
                        </a:rPr>
                        <a:t>昼休み</a:t>
                      </a:r>
                      <a:endParaRPr lang="ja-JP" sz="1800" b="1" kern="100" dirty="0">
                        <a:solidFill>
                          <a:srgbClr val="41414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37" marR="5003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13:05 </a:t>
                      </a:r>
                      <a:r>
                        <a:rPr lang="ja-JP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～</a:t>
                      </a: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13:30</a:t>
                      </a:r>
                      <a:endParaRPr lang="ja-JP" sz="1800" b="1" kern="1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536659"/>
                  </a:ext>
                </a:extLst>
              </a:tr>
              <a:tr h="320519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414141"/>
                          </a:solidFill>
                          <a:effectLst/>
                        </a:rPr>
                        <a:t>５校時</a:t>
                      </a:r>
                      <a:endParaRPr lang="ja-JP" sz="1800" b="1" kern="100" dirty="0">
                        <a:solidFill>
                          <a:srgbClr val="41414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37" marR="5003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13:30 </a:t>
                      </a:r>
                      <a:r>
                        <a:rPr lang="ja-JP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～</a:t>
                      </a: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14:20</a:t>
                      </a: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172303"/>
                  </a:ext>
                </a:extLst>
              </a:tr>
              <a:tr h="320519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414141"/>
                          </a:solidFill>
                          <a:effectLst/>
                        </a:rPr>
                        <a:t>６校時</a:t>
                      </a:r>
                      <a:endParaRPr lang="ja-JP" sz="1800" b="1" kern="100" dirty="0">
                        <a:solidFill>
                          <a:srgbClr val="41414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37" marR="5003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14:30 </a:t>
                      </a:r>
                      <a:r>
                        <a:rPr lang="ja-JP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～</a:t>
                      </a: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15:20</a:t>
                      </a: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028709"/>
                  </a:ext>
                </a:extLst>
              </a:tr>
              <a:tr h="320519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414141"/>
                          </a:solidFill>
                          <a:effectLst/>
                        </a:rPr>
                        <a:t>帰りの会</a:t>
                      </a:r>
                      <a:endParaRPr lang="ja-JP" sz="1800" b="1" kern="100" dirty="0">
                        <a:solidFill>
                          <a:srgbClr val="41414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37" marR="5003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15:20 </a:t>
                      </a:r>
                      <a:r>
                        <a:rPr lang="ja-JP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～</a:t>
                      </a: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15:30</a:t>
                      </a: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11:35 </a:t>
                      </a:r>
                      <a:r>
                        <a:rPr lang="ja-JP" altLang="ja-JP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～</a:t>
                      </a:r>
                      <a:r>
                        <a:rPr lang="en-US" altLang="ja-JP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11:45</a:t>
                      </a:r>
                      <a:endParaRPr lang="ja-JP" alt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0576233"/>
                  </a:ext>
                </a:extLst>
              </a:tr>
              <a:tr h="320519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414141"/>
                          </a:solidFill>
                          <a:effectLst/>
                        </a:rPr>
                        <a:t>清　掃</a:t>
                      </a:r>
                      <a:endParaRPr lang="ja-JP" sz="1800" b="1" kern="100" dirty="0">
                        <a:solidFill>
                          <a:srgbClr val="41414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37" marR="5003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15:30 </a:t>
                      </a:r>
                      <a:r>
                        <a:rPr lang="ja-JP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～</a:t>
                      </a: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15:50</a:t>
                      </a: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b="1" kern="1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（簡易清掃）</a:t>
                      </a: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4503759"/>
                  </a:ext>
                </a:extLst>
              </a:tr>
              <a:tr h="320519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414141"/>
                          </a:solidFill>
                          <a:effectLst/>
                        </a:rPr>
                        <a:t>生徒下校</a:t>
                      </a:r>
                      <a:endParaRPr lang="ja-JP" sz="1800" b="1" kern="100" dirty="0">
                        <a:solidFill>
                          <a:srgbClr val="41414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37" marR="5003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15:50</a:t>
                      </a: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12:00</a:t>
                      </a:r>
                      <a:endParaRPr lang="ja-JP" sz="18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0037" marR="50037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8164746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7401462" y="5666704"/>
            <a:ext cx="2504538" cy="553998"/>
          </a:xfrm>
          <a:prstGeom prst="rect">
            <a:avLst/>
          </a:prstGeom>
          <a:noFill/>
        </p:spPr>
        <p:txBody>
          <a:bodyPr wrap="square" lIns="180000" tIns="0" rIns="180000" bIns="0" rtlCol="0">
            <a:spAutoFit/>
          </a:bodyPr>
          <a:lstStyle/>
          <a:p>
            <a:pPr algn="ctr"/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令和４年度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生活時程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（現在検討中）</a:t>
            </a:r>
          </a:p>
        </p:txBody>
      </p:sp>
    </p:spTree>
    <p:extLst>
      <p:ext uri="{BB962C8B-B14F-4D97-AF65-F5344CB8AC3E}">
        <p14:creationId xmlns:p14="http://schemas.microsoft.com/office/powerpoint/2010/main" val="34262708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321007"/>
              </p:ext>
            </p:extLst>
          </p:nvPr>
        </p:nvGraphicFramePr>
        <p:xfrm>
          <a:off x="334005" y="190500"/>
          <a:ext cx="9295770" cy="1180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4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b="1" dirty="0" smtClean="0">
                          <a:solidFill>
                            <a:srgbClr val="4B4B4B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１年生の行事</a:t>
                      </a:r>
                      <a:endParaRPr kumimoji="1" lang="ja-JP" altLang="en-US" sz="40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01957"/>
              </p:ext>
            </p:extLst>
          </p:nvPr>
        </p:nvGraphicFramePr>
        <p:xfrm>
          <a:off x="334005" y="1252616"/>
          <a:ext cx="9295770" cy="381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590">
                  <a:extLst>
                    <a:ext uri="{9D8B030D-6E8A-4147-A177-3AD203B41FA5}">
                      <a16:colId xmlns:a16="http://schemas.microsoft.com/office/drawing/2014/main" val="25390785"/>
                    </a:ext>
                  </a:extLst>
                </a:gridCol>
                <a:gridCol w="3098590">
                  <a:extLst>
                    <a:ext uri="{9D8B030D-6E8A-4147-A177-3AD203B41FA5}">
                      <a16:colId xmlns:a16="http://schemas.microsoft.com/office/drawing/2014/main" val="1793583346"/>
                    </a:ext>
                  </a:extLst>
                </a:gridCol>
                <a:gridCol w="3098590">
                  <a:extLst>
                    <a:ext uri="{9D8B030D-6E8A-4147-A177-3AD203B41FA5}">
                      <a16:colId xmlns:a16="http://schemas.microsoft.com/office/drawing/2014/main" val="3073091292"/>
                    </a:ext>
                  </a:extLst>
                </a:gridCol>
              </a:tblGrid>
              <a:tr h="484678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１学期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２学期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３学期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684735"/>
                  </a:ext>
                </a:extLst>
              </a:tr>
              <a:tr h="342126">
                <a:tc rowSpan="4">
                  <a:txBody>
                    <a:bodyPr/>
                    <a:lstStyle/>
                    <a:p>
                      <a:r>
                        <a:rPr kumimoji="1" lang="ja-JP" altLang="en-US" dirty="0"/>
                        <a:t>●入学式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●西中紹介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●身体計測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●保護者会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 smtClean="0"/>
                        <a:t>●運動会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●生徒総会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●１学期期末考査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●オーケストラ鑑賞教室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dirty="0"/>
                        <a:t>［夏季休業］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 smtClean="0"/>
                        <a:t>・</a:t>
                      </a:r>
                      <a:r>
                        <a:rPr kumimoji="1" lang="ja-JP" altLang="en-US" dirty="0"/>
                        <a:t>三者面談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イングリッシュキャンプ（仮）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9CE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［冬季休業］</a:t>
                      </a:r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9CE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650135"/>
                  </a:ext>
                </a:extLst>
              </a:tr>
              <a:tr h="5131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dirty="0"/>
                        <a:t>●区・連合作品展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●区・連合ダンス発表会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●区・連合書初め展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●展示会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●学年末考査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●合唱コンクール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●卒業式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●保護者会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●修了式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89895"/>
                  </a:ext>
                </a:extLst>
              </a:tr>
              <a:tr h="195147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dirty="0" smtClean="0"/>
                        <a:t>●</a:t>
                      </a:r>
                      <a:r>
                        <a:rPr kumimoji="1" lang="ja-JP" altLang="en-US" dirty="0"/>
                        <a:t>生徒会役員選挙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●区・連合陸上競技大会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●区・連合音楽会</a:t>
                      </a:r>
                      <a:endParaRPr kumimoji="1" lang="en-US" altLang="ja-JP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●校外学習</a:t>
                      </a:r>
                      <a:endParaRPr kumimoji="1" lang="en-US" altLang="ja-JP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●道徳授業地区公開講座</a:t>
                      </a:r>
                      <a:endParaRPr kumimoji="1" lang="en-US" altLang="ja-JP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●２学期期末考査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●</a:t>
                      </a:r>
                      <a:r>
                        <a:rPr kumimoji="1" lang="ja-JP" altLang="en-US" dirty="0"/>
                        <a:t>校内創作ダンス発表会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●三者面談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236737"/>
                  </a:ext>
                </a:extLst>
              </a:tr>
              <a:tr h="36965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［春季休業］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rgbClr val="A9CE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711754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334005" y="5784768"/>
            <a:ext cx="9295770" cy="369332"/>
          </a:xfrm>
          <a:prstGeom prst="rect">
            <a:avLst/>
          </a:prstGeom>
          <a:noFill/>
        </p:spPr>
        <p:txBody>
          <a:bodyPr wrap="square" lIns="180000" tIns="0" rIns="180000" bIns="0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入学式の日に、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令和４年度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の年間行事予定表を配布します。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69941" y="5129644"/>
            <a:ext cx="3081193" cy="369332"/>
          </a:xfrm>
          <a:prstGeom prst="rect">
            <a:avLst/>
          </a:prstGeom>
          <a:noFill/>
        </p:spPr>
        <p:txBody>
          <a:bodyPr wrap="square" lIns="180000" tIns="0" rIns="180000" bIns="0" rtlCol="0">
            <a:spAutoFit/>
          </a:bodyPr>
          <a:lstStyle/>
          <a:p>
            <a:pPr algn="r"/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現在検討中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01616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1238679"/>
            <a:ext cx="9905999" cy="5005367"/>
          </a:xfrm>
          <a:prstGeom prst="rect">
            <a:avLst/>
          </a:prstGeom>
          <a:gradFill flip="none" rotWithShape="1">
            <a:gsLst>
              <a:gs pos="0">
                <a:srgbClr val="3B4772">
                  <a:alpha val="15000"/>
                </a:srgbClr>
              </a:gs>
              <a:gs pos="100000">
                <a:srgbClr val="FFFF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0BA-D3EF-4EF3-8386-E5E835A4417E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274643"/>
              </p:ext>
            </p:extLst>
          </p:nvPr>
        </p:nvGraphicFramePr>
        <p:xfrm>
          <a:off x="399319" y="58622"/>
          <a:ext cx="9295770" cy="1180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4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b="1" dirty="0" smtClean="0">
                          <a:solidFill>
                            <a:srgbClr val="4B4B4B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学習指導</a:t>
                      </a:r>
                      <a:endParaRPr kumimoji="1" lang="ja-JP" altLang="en-US" sz="4000" b="1" dirty="0">
                        <a:solidFill>
                          <a:srgbClr val="41414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rgbClr val="65A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rgbClr val="4B4B4B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marL="180000" marR="0" marT="72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" y="680636"/>
            <a:ext cx="9905999" cy="6463308"/>
          </a:xfrm>
          <a:prstGeom prst="rect">
            <a:avLst/>
          </a:prstGeom>
          <a:noFill/>
        </p:spPr>
        <p:txBody>
          <a:bodyPr wrap="square" lIns="180000" tIns="0" rIns="18000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教科担任制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教科ごとに指導する教員が替わります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定期考査（テスト）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１，２学期は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それぞれ</a:t>
            </a:r>
            <a:r>
              <a:rPr kumimoji="1" lang="ja-JP" altLang="en-US" sz="2000" b="1" dirty="0" smtClean="0">
                <a:solidFill>
                  <a:srgbClr val="D259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期末</a:t>
            </a:r>
            <a:r>
              <a:rPr kumimoji="1" lang="ja-JP" altLang="en-US" sz="2000" b="1" dirty="0">
                <a:solidFill>
                  <a:srgbClr val="D259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考査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、３学期は</a:t>
            </a:r>
            <a:r>
              <a:rPr kumimoji="1" lang="ja-JP" altLang="en-US" sz="2000" b="1" dirty="0">
                <a:solidFill>
                  <a:srgbClr val="D259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学年末考査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が予定されています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その他に、各教科単元テストを実施します。</a:t>
            </a:r>
            <a:endParaRPr kumimoji="1"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英語教育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１、２年生で</a:t>
            </a:r>
            <a:r>
              <a:rPr kumimoji="1" lang="ja-JP" altLang="en-US" sz="2000" b="1" dirty="0">
                <a:solidFill>
                  <a:srgbClr val="D259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少人数授業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を実施し、ＡＬＴを活用した授業があります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数学教育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１年生では、学力向上支援講師との</a:t>
            </a:r>
            <a:r>
              <a:rPr kumimoji="1" lang="ja-JP" altLang="en-US" sz="2000" b="1" dirty="0">
                <a:solidFill>
                  <a:srgbClr val="D2594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チーム・ティーチング授業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を実施しています。</a:t>
            </a:r>
            <a:endParaRPr kumimoji="1"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2757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1911</TotalTime>
  <Words>2448</Words>
  <Application>Microsoft Office PowerPoint</Application>
  <PresentationFormat>A4 210 x 297 mm</PresentationFormat>
  <Paragraphs>449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45" baseType="lpstr">
      <vt:lpstr>BIZ UDPゴシック</vt:lpstr>
      <vt:lpstr>BIZ UDゴシック</vt:lpstr>
      <vt:lpstr>HGPｺﾞｼｯｸE</vt:lpstr>
      <vt:lpstr>HGS創英角ﾎﾟｯﾌﾟ体</vt:lpstr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Segoe UI</vt:lpstr>
      <vt:lpstr>Times New Roman</vt:lpstr>
      <vt:lpstr>Wingdings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白川　恒</dc:creator>
  <cp:lastModifiedBy>伊藤　友文</cp:lastModifiedBy>
  <cp:revision>199</cp:revision>
  <cp:lastPrinted>2022-01-20T22:30:11Z</cp:lastPrinted>
  <dcterms:created xsi:type="dcterms:W3CDTF">2019-10-05T05:06:17Z</dcterms:created>
  <dcterms:modified xsi:type="dcterms:W3CDTF">2022-01-20T22:30:18Z</dcterms:modified>
  <cp:contentStatus/>
</cp:coreProperties>
</file>